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1"/>
  </p:notesMasterIdLst>
  <p:sldIdLst>
    <p:sldId id="256" r:id="rId2"/>
    <p:sldId id="330" r:id="rId3"/>
    <p:sldId id="331" r:id="rId4"/>
    <p:sldId id="335" r:id="rId5"/>
    <p:sldId id="327" r:id="rId6"/>
    <p:sldId id="334" r:id="rId7"/>
    <p:sldId id="326" r:id="rId8"/>
    <p:sldId id="329" r:id="rId9"/>
    <p:sldId id="332" r:id="rId10"/>
  </p:sldIdLst>
  <p:sldSz cx="9144000" cy="6858000" type="screen4x3"/>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3C048EC7-7A5A-4ABD-A115-9BAA9B14DAA1}">
          <p14:sldIdLst>
            <p14:sldId id="256"/>
            <p14:sldId id="330"/>
            <p14:sldId id="331"/>
            <p14:sldId id="335"/>
            <p14:sldId id="327"/>
          </p14:sldIdLst>
        </p14:section>
        <p14:section name="Section sans titre" id="{7BEED2B1-A742-42D9-B808-9F3F41405B6C}">
          <p14:sldIdLst>
            <p14:sldId id="334"/>
            <p14:sldId id="326"/>
            <p14:sldId id="329"/>
            <p14:sldId id="33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9933"/>
    <a:srgbClr val="FFCC00"/>
    <a:srgbClr val="FF5050"/>
    <a:srgbClr val="00CCFF"/>
    <a:srgbClr val="CC66FF"/>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620" autoAdjust="0"/>
    <p:restoredTop sz="94660" autoAdjust="0"/>
  </p:normalViewPr>
  <p:slideViewPr>
    <p:cSldViewPr>
      <p:cViewPr varScale="1">
        <p:scale>
          <a:sx n="74" d="100"/>
          <a:sy n="74" d="100"/>
        </p:scale>
        <p:origin x="-1032" y="-90"/>
      </p:cViewPr>
      <p:guideLst>
        <p:guide orient="horz" pos="2160"/>
        <p:guide pos="2880"/>
      </p:guideLst>
    </p:cSldViewPr>
  </p:slideViewPr>
  <p:outlineViewPr>
    <p:cViewPr>
      <p:scale>
        <a:sx n="33" d="100"/>
        <a:sy n="33" d="100"/>
      </p:scale>
      <p:origin x="0" y="1560"/>
    </p:cViewPr>
  </p:outlin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1AF49949-C0C8-43C1-845B-CCDCF6936D74}" type="datetimeFigureOut">
              <a:rPr lang="fr-FR" smtClean="0"/>
              <a:t>26/03/2020</a:t>
            </a:fld>
            <a:endParaRPr lang="fr-FR"/>
          </a:p>
        </p:txBody>
      </p:sp>
      <p:sp>
        <p:nvSpPr>
          <p:cNvPr id="4" name="Espace réservé de l'image des diapositives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4EC17B62-A9F5-41E4-A110-BD6D98D52002}" type="slidenum">
              <a:rPr lang="fr-FR" smtClean="0"/>
              <a:t>‹N°›</a:t>
            </a:fld>
            <a:endParaRPr lang="fr-FR"/>
          </a:p>
        </p:txBody>
      </p:sp>
    </p:spTree>
    <p:extLst>
      <p:ext uri="{BB962C8B-B14F-4D97-AF65-F5344CB8AC3E}">
        <p14:creationId xmlns:p14="http://schemas.microsoft.com/office/powerpoint/2010/main" val="1408730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7" name="Rectangle 2"/>
          <p:cNvSpPr>
            <a:spLocks noChangeArrowheads="1"/>
          </p:cNvSpPr>
          <p:nvPr userDrawn="1"/>
        </p:nvSpPr>
        <p:spPr bwMode="auto">
          <a:xfrm>
            <a:off x="2991" y="0"/>
            <a:ext cx="9142412" cy="3141663"/>
          </a:xfrm>
          <a:prstGeom prst="rect">
            <a:avLst/>
          </a:prstGeom>
          <a:solidFill>
            <a:schemeClr val="accent6">
              <a:lumMod val="75000"/>
            </a:schemeClr>
          </a:solidFill>
          <a:ln>
            <a:noFill/>
          </a:ln>
          <a:effectLst/>
          <a:extLst/>
        </p:spPr>
        <p:txBody>
          <a:bodyPr lIns="91283" tIns="45640" rIns="91283" bIns="45640" anchor="ctr"/>
          <a:lstStyle/>
          <a:p>
            <a:pPr algn="ctr">
              <a:spcBef>
                <a:spcPct val="50000"/>
              </a:spcBef>
              <a:defRPr/>
            </a:pPr>
            <a:endParaRPr lang="fr-FR" altLang="fr-FR" sz="3200" b="1" dirty="0">
              <a:solidFill>
                <a:srgbClr val="FFC000"/>
              </a:solidFill>
              <a:latin typeface="Arial" charset="0"/>
              <a:cs typeface="+mn-cs"/>
            </a:endParaRPr>
          </a:p>
          <a:p>
            <a:pPr algn="ctr">
              <a:spcBef>
                <a:spcPct val="50000"/>
              </a:spcBef>
              <a:defRPr/>
            </a:pPr>
            <a:endParaRPr lang="fr-FR" altLang="fr-FR" sz="3200" b="1" dirty="0">
              <a:solidFill>
                <a:srgbClr val="FFC000"/>
              </a:solidFill>
              <a:latin typeface="Arial" charset="0"/>
              <a:cs typeface="+mn-cs"/>
            </a:endParaRPr>
          </a:p>
        </p:txBody>
      </p:sp>
      <p:sp>
        <p:nvSpPr>
          <p:cNvPr id="2" name="Titre 1"/>
          <p:cNvSpPr>
            <a:spLocks noGrp="1"/>
          </p:cNvSpPr>
          <p:nvPr>
            <p:ph type="ctrTitle"/>
          </p:nvPr>
        </p:nvSpPr>
        <p:spPr>
          <a:xfrm>
            <a:off x="467544" y="1570831"/>
            <a:ext cx="7772400" cy="1470025"/>
          </a:xfrm>
        </p:spPr>
        <p:txBody>
          <a:bodyPr>
            <a:normAutofit/>
          </a:bodyPr>
          <a:lstStyle>
            <a:lvl1pPr>
              <a:defRPr sz="3200" b="1">
                <a:solidFill>
                  <a:schemeClr val="bg1"/>
                </a:solidFill>
                <a:latin typeface="+mj-lt"/>
              </a:defRPr>
            </a:lvl1pPr>
          </a:lstStyle>
          <a:p>
            <a:r>
              <a:rPr lang="fr-FR" dirty="0" smtClean="0"/>
              <a:t>Modifiez le style du titre</a:t>
            </a:r>
            <a:endParaRPr lang="fr-FR"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fr-FR" dirty="0"/>
          </a:p>
        </p:txBody>
      </p:sp>
      <p:sp>
        <p:nvSpPr>
          <p:cNvPr id="4" name="Espace réservé de la date 3"/>
          <p:cNvSpPr>
            <a:spLocks noGrp="1"/>
          </p:cNvSpPr>
          <p:nvPr>
            <p:ph type="dt" sz="half" idx="10"/>
          </p:nvPr>
        </p:nvSpPr>
        <p:spPr/>
        <p:txBody>
          <a:bodyPr/>
          <a:lstStyle>
            <a:lvl1pPr>
              <a:defRPr>
                <a:latin typeface="+mj-lt"/>
              </a:defRPr>
            </a:lvl1pPr>
          </a:lstStyle>
          <a:p>
            <a:fld id="{6894E54D-0F80-4EC5-8C86-A2D42E0CC391}" type="datetime1">
              <a:rPr lang="fr-FR" smtClean="0"/>
              <a:t>26/03/2020</a:t>
            </a:fld>
            <a:endParaRPr lang="fr-FR"/>
          </a:p>
        </p:txBody>
      </p:sp>
      <p:sp>
        <p:nvSpPr>
          <p:cNvPr id="5" name="Espace réservé du pied de page 4"/>
          <p:cNvSpPr>
            <a:spLocks noGrp="1"/>
          </p:cNvSpPr>
          <p:nvPr>
            <p:ph type="ftr" sz="quarter" idx="11"/>
          </p:nvPr>
        </p:nvSpPr>
        <p:spPr>
          <a:xfrm>
            <a:off x="2915816" y="6360894"/>
            <a:ext cx="2895600" cy="365125"/>
          </a:xfrm>
        </p:spPr>
        <p:txBody>
          <a:bodyPr/>
          <a:lstStyle>
            <a:lvl1pPr>
              <a:defRPr>
                <a:latin typeface="+mj-lt"/>
              </a:defRPr>
            </a:lvl1pPr>
          </a:lstStyle>
          <a:p>
            <a:r>
              <a:rPr lang="fr-FR" smtClean="0"/>
              <a:t>Copil national Accès aux droits et aux soins   02 juillet 2019</a:t>
            </a:r>
            <a:endParaRPr lang="fr-FR" dirty="0"/>
          </a:p>
        </p:txBody>
      </p:sp>
      <p:sp>
        <p:nvSpPr>
          <p:cNvPr id="6" name="Espace réservé du numéro de diapositive 5"/>
          <p:cNvSpPr>
            <a:spLocks noGrp="1"/>
          </p:cNvSpPr>
          <p:nvPr>
            <p:ph type="sldNum" sz="quarter" idx="12"/>
          </p:nvPr>
        </p:nvSpPr>
        <p:spPr>
          <a:xfrm>
            <a:off x="6676837" y="6368613"/>
            <a:ext cx="981472" cy="365125"/>
          </a:xfrm>
        </p:spPr>
        <p:txBody>
          <a:bodyPr/>
          <a:lstStyle>
            <a:lvl1pPr>
              <a:defRPr>
                <a:latin typeface="+mj-lt"/>
              </a:defRPr>
            </a:lvl1pPr>
          </a:lstStyle>
          <a:p>
            <a:fld id="{9666F9E8-16D1-4D82-941D-D24C9BAC6F29}" type="slidenum">
              <a:rPr lang="fr-FR" smtClean="0"/>
              <a:pPr/>
              <a:t>‹N°›</a:t>
            </a:fld>
            <a:endParaRPr lang="fr-FR"/>
          </a:p>
        </p:txBody>
      </p:sp>
      <p:pic>
        <p:nvPicPr>
          <p:cNvPr id="10" name="Picture 7" descr="logo_Diaporama"/>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12" y="6045076"/>
            <a:ext cx="1324477" cy="75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0505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46802"/>
            <a:ext cx="8229600" cy="706090"/>
          </a:xfrm>
        </p:spPr>
        <p:txBody>
          <a:bodyPr>
            <a:normAutofit/>
          </a:bodyPr>
          <a:lstStyle>
            <a:lvl1pPr algn="r">
              <a:defRPr sz="2800" b="1">
                <a:solidFill>
                  <a:schemeClr val="tx1">
                    <a:lumMod val="75000"/>
                    <a:lumOff val="25000"/>
                  </a:schemeClr>
                </a:solidFill>
                <a:latin typeface="+mj-lt"/>
              </a:defRPr>
            </a:lvl1pPr>
          </a:lstStyle>
          <a:p>
            <a:r>
              <a:rPr lang="fr-FR" dirty="0" smtClean="0"/>
              <a:t>Modifiez le style du titre</a:t>
            </a:r>
            <a:endParaRPr lang="fr-FR" dirty="0"/>
          </a:p>
        </p:txBody>
      </p:sp>
      <p:sp>
        <p:nvSpPr>
          <p:cNvPr id="3" name="Espace réservé du contenu 2"/>
          <p:cNvSpPr>
            <a:spLocks noGrp="1"/>
          </p:cNvSpPr>
          <p:nvPr>
            <p:ph idx="1"/>
          </p:nvPr>
        </p:nvSpPr>
        <p:spPr/>
        <p:txBody>
          <a:bodyPr/>
          <a:lstStyle>
            <a:lvl1pPr marL="342900" indent="-342900">
              <a:buClr>
                <a:schemeClr val="accent6">
                  <a:lumMod val="75000"/>
                </a:schemeClr>
              </a:buClr>
              <a:buFont typeface="Wingdings" panose="05000000000000000000" pitchFamily="2" charset="2"/>
              <a:buChar char="q"/>
              <a:defRPr sz="2400">
                <a:solidFill>
                  <a:schemeClr val="tx1">
                    <a:lumMod val="75000"/>
                    <a:lumOff val="25000"/>
                  </a:schemeClr>
                </a:solidFill>
                <a:latin typeface="+mj-lt"/>
              </a:defRPr>
            </a:lvl1pPr>
            <a:lvl2pPr marL="742950" indent="-285750">
              <a:buClr>
                <a:schemeClr val="accent6">
                  <a:lumMod val="75000"/>
                </a:schemeClr>
              </a:buClr>
              <a:buFont typeface="Wingdings 3" panose="05040102010807070707" pitchFamily="18" charset="2"/>
              <a:buChar char=""/>
              <a:defRPr sz="2000">
                <a:solidFill>
                  <a:schemeClr val="tx1">
                    <a:lumMod val="75000"/>
                    <a:lumOff val="25000"/>
                  </a:schemeClr>
                </a:solidFill>
                <a:latin typeface="+mj-lt"/>
              </a:defRPr>
            </a:lvl2pPr>
            <a:lvl3pPr>
              <a:buClr>
                <a:schemeClr val="accent6">
                  <a:lumMod val="75000"/>
                </a:schemeClr>
              </a:buClr>
              <a:defRPr sz="1800">
                <a:solidFill>
                  <a:schemeClr val="tx1">
                    <a:lumMod val="75000"/>
                    <a:lumOff val="25000"/>
                  </a:schemeClr>
                </a:solidFill>
                <a:latin typeface="+mj-lt"/>
              </a:defRPr>
            </a:lvl3pPr>
            <a:lvl4pPr>
              <a:buClr>
                <a:schemeClr val="accent6">
                  <a:lumMod val="75000"/>
                </a:schemeClr>
              </a:buClr>
              <a:defRPr sz="1600">
                <a:solidFill>
                  <a:schemeClr val="tx1">
                    <a:lumMod val="75000"/>
                    <a:lumOff val="25000"/>
                  </a:schemeClr>
                </a:solidFill>
                <a:latin typeface="+mj-lt"/>
              </a:defRPr>
            </a:lvl4pPr>
            <a:lvl5pPr>
              <a:buClr>
                <a:schemeClr val="accent6">
                  <a:lumMod val="75000"/>
                </a:schemeClr>
              </a:buClr>
              <a:defRPr sz="1400">
                <a:solidFill>
                  <a:schemeClr val="tx1">
                    <a:lumMod val="75000"/>
                    <a:lumOff val="25000"/>
                  </a:schemeClr>
                </a:solidFill>
                <a:latin typeface="+mj-lt"/>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a:xfrm>
            <a:off x="323528" y="6309320"/>
            <a:ext cx="2133600" cy="365125"/>
          </a:xfrm>
        </p:spPr>
        <p:txBody>
          <a:bodyPr/>
          <a:lstStyle>
            <a:lvl1pPr>
              <a:defRPr>
                <a:latin typeface="+mj-lt"/>
              </a:defRPr>
            </a:lvl1pPr>
          </a:lstStyle>
          <a:p>
            <a:fld id="{74147903-B002-4955-84FC-7C16144BFAFD}" type="datetime1">
              <a:rPr lang="fr-FR" smtClean="0"/>
              <a:t>26/03/2020</a:t>
            </a:fld>
            <a:endParaRPr lang="fr-FR" dirty="0"/>
          </a:p>
        </p:txBody>
      </p:sp>
      <p:sp>
        <p:nvSpPr>
          <p:cNvPr id="5" name="Espace réservé du pied de page 4"/>
          <p:cNvSpPr>
            <a:spLocks noGrp="1"/>
          </p:cNvSpPr>
          <p:nvPr>
            <p:ph type="ftr" sz="quarter" idx="11"/>
          </p:nvPr>
        </p:nvSpPr>
        <p:spPr>
          <a:xfrm>
            <a:off x="3347864" y="6309320"/>
            <a:ext cx="2895600" cy="365125"/>
          </a:xfrm>
        </p:spPr>
        <p:txBody>
          <a:bodyPr/>
          <a:lstStyle>
            <a:lvl1pPr>
              <a:defRPr>
                <a:latin typeface="+mj-lt"/>
              </a:defRPr>
            </a:lvl1pPr>
          </a:lstStyle>
          <a:p>
            <a:r>
              <a:rPr lang="fr-FR" smtClean="0"/>
              <a:t>Copil national Accès aux droits et aux soins   02 juillet 2019</a:t>
            </a:r>
            <a:endParaRPr lang="fr-FR" dirty="0"/>
          </a:p>
        </p:txBody>
      </p:sp>
      <p:sp>
        <p:nvSpPr>
          <p:cNvPr id="6" name="Espace réservé du numéro de diapositive 5"/>
          <p:cNvSpPr>
            <a:spLocks noGrp="1"/>
          </p:cNvSpPr>
          <p:nvPr>
            <p:ph type="sldNum" sz="quarter" idx="12"/>
          </p:nvPr>
        </p:nvSpPr>
        <p:spPr>
          <a:xfrm>
            <a:off x="6948264" y="6309320"/>
            <a:ext cx="733032" cy="365125"/>
          </a:xfrm>
        </p:spPr>
        <p:txBody>
          <a:bodyPr/>
          <a:lstStyle>
            <a:lvl1pPr>
              <a:defRPr>
                <a:latin typeface="+mj-lt"/>
              </a:defRPr>
            </a:lvl1pPr>
          </a:lstStyle>
          <a:p>
            <a:fld id="{9666F9E8-16D1-4D82-941D-D24C9BAC6F29}" type="slidenum">
              <a:rPr lang="fr-FR" smtClean="0"/>
              <a:pPr/>
              <a:t>‹N°›</a:t>
            </a:fld>
            <a:endParaRPr lang="fr-FR" dirty="0"/>
          </a:p>
        </p:txBody>
      </p:sp>
      <p:pic>
        <p:nvPicPr>
          <p:cNvPr id="7" name="Picture 7" descr="logo_Diaporama"/>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365" y="5974343"/>
            <a:ext cx="1324477" cy="75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Connecteur droit 9"/>
          <p:cNvCxnSpPr/>
          <p:nvPr userDrawn="1"/>
        </p:nvCxnSpPr>
        <p:spPr>
          <a:xfrm>
            <a:off x="0" y="764704"/>
            <a:ext cx="9144000" cy="0"/>
          </a:xfrm>
          <a:prstGeom prst="line">
            <a:avLst/>
          </a:prstGeom>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0876963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214BC-96DD-4190-AA4A-68A25160151C}" type="datetime1">
              <a:rPr lang="fr-FR" smtClean="0"/>
              <a:t>26/03/2020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Copil national Accès aux droits et aux soins   02 juillet 2019</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66F9E8-16D1-4D82-941D-D24C9BAC6F29}" type="slidenum">
              <a:rPr lang="fr-FR" smtClean="0"/>
              <a:t>‹N°›</a:t>
            </a:fld>
            <a:endParaRPr lang="fr-FR"/>
          </a:p>
        </p:txBody>
      </p:sp>
    </p:spTree>
    <p:extLst>
      <p:ext uri="{BB962C8B-B14F-4D97-AF65-F5344CB8AC3E}">
        <p14:creationId xmlns:p14="http://schemas.microsoft.com/office/powerpoint/2010/main" val="2151441803"/>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hyperlink" Target="https://www.ameli.fr/assure/actualites/covid-19-extension-du-teleservice-declareamelifr-aux-personnes-risque-elev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hyperlink" Target="mailto:feuilledesoins_remplacant_cpamXXX@assurance-maladie.fr" TargetMode="Externa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60040" y="1570831"/>
            <a:ext cx="7772400" cy="1470025"/>
          </a:xfrm>
        </p:spPr>
        <p:txBody>
          <a:bodyPr>
            <a:normAutofit fontScale="90000"/>
          </a:bodyPr>
          <a:lstStyle/>
          <a:p>
            <a:r>
              <a:rPr lang="fr-FR" sz="3600" dirty="0" smtClean="0"/>
              <a:t>Droits et prestations de l’Assurance Maladie</a:t>
            </a:r>
            <a:br>
              <a:rPr lang="fr-FR" sz="3600" dirty="0" smtClean="0"/>
            </a:br>
            <a:r>
              <a:rPr lang="fr-FR" sz="3600" dirty="0" smtClean="0"/>
              <a:t>à compter du </a:t>
            </a:r>
            <a:r>
              <a:rPr lang="fr-FR" sz="3600" dirty="0" smtClean="0"/>
              <a:t>12 </a:t>
            </a:r>
            <a:r>
              <a:rPr lang="fr-FR" sz="3600" dirty="0" smtClean="0"/>
              <a:t>mars 2020</a:t>
            </a:r>
            <a:endParaRPr lang="fr-FR" sz="2200" i="1" dirty="0"/>
          </a:p>
        </p:txBody>
      </p:sp>
      <p:sp>
        <p:nvSpPr>
          <p:cNvPr id="3" name="Sous-titre 2"/>
          <p:cNvSpPr>
            <a:spLocks noGrp="1"/>
          </p:cNvSpPr>
          <p:nvPr>
            <p:ph type="subTitle" idx="1"/>
          </p:nvPr>
        </p:nvSpPr>
        <p:spPr>
          <a:xfrm>
            <a:off x="1259632" y="3429000"/>
            <a:ext cx="5904656" cy="2592288"/>
          </a:xfrm>
        </p:spPr>
        <p:txBody>
          <a:bodyPr>
            <a:normAutofit fontScale="47500" lnSpcReduction="20000"/>
          </a:bodyPr>
          <a:lstStyle/>
          <a:p>
            <a:pPr marL="571500" indent="-571500" algn="l">
              <a:lnSpc>
                <a:spcPct val="150000"/>
              </a:lnSpc>
              <a:buClr>
                <a:schemeClr val="accent6">
                  <a:lumMod val="75000"/>
                </a:schemeClr>
              </a:buClr>
              <a:buFont typeface="Wingdings" panose="05000000000000000000" pitchFamily="2" charset="2"/>
              <a:buChar char="q"/>
            </a:pPr>
            <a:r>
              <a:rPr lang="fr-FR" sz="2800" dirty="0" smtClean="0">
                <a:solidFill>
                  <a:schemeClr val="tx1">
                    <a:lumMod val="75000"/>
                    <a:lumOff val="25000"/>
                  </a:schemeClr>
                </a:solidFill>
              </a:rPr>
              <a:t>Affiliation, ouverture de droits de base, ALD</a:t>
            </a:r>
          </a:p>
          <a:p>
            <a:pPr marL="571500" indent="-571500" algn="l">
              <a:lnSpc>
                <a:spcPct val="150000"/>
              </a:lnSpc>
              <a:buClr>
                <a:schemeClr val="accent6">
                  <a:lumMod val="75000"/>
                </a:schemeClr>
              </a:buClr>
              <a:buFont typeface="Wingdings" panose="05000000000000000000" pitchFamily="2" charset="2"/>
              <a:buChar char="q"/>
            </a:pPr>
            <a:r>
              <a:rPr lang="fr-FR" sz="2800" dirty="0">
                <a:solidFill>
                  <a:schemeClr val="tx1">
                    <a:lumMod val="75000"/>
                    <a:lumOff val="25000"/>
                  </a:schemeClr>
                </a:solidFill>
              </a:rPr>
              <a:t>Complémentaire santé solidaire</a:t>
            </a:r>
          </a:p>
          <a:p>
            <a:pPr marL="571500" indent="-571500" algn="l">
              <a:lnSpc>
                <a:spcPct val="150000"/>
              </a:lnSpc>
              <a:buClr>
                <a:schemeClr val="accent6">
                  <a:lumMod val="75000"/>
                </a:schemeClr>
              </a:buClr>
              <a:buFont typeface="Wingdings" panose="05000000000000000000" pitchFamily="2" charset="2"/>
              <a:buChar char="q"/>
            </a:pPr>
            <a:r>
              <a:rPr lang="fr-FR" sz="2800" dirty="0" smtClean="0">
                <a:solidFill>
                  <a:schemeClr val="tx1">
                    <a:lumMod val="75000"/>
                    <a:lumOff val="25000"/>
                  </a:schemeClr>
                </a:solidFill>
              </a:rPr>
              <a:t>AME et soins urgents</a:t>
            </a:r>
          </a:p>
          <a:p>
            <a:pPr marL="571500" indent="-571500" algn="l">
              <a:lnSpc>
                <a:spcPct val="150000"/>
              </a:lnSpc>
              <a:buClr>
                <a:schemeClr val="accent6">
                  <a:lumMod val="75000"/>
                </a:schemeClr>
              </a:buClr>
              <a:buFont typeface="Wingdings" panose="05000000000000000000" pitchFamily="2" charset="2"/>
              <a:buChar char="q"/>
            </a:pPr>
            <a:r>
              <a:rPr lang="fr-FR" sz="2800" dirty="0" smtClean="0">
                <a:solidFill>
                  <a:schemeClr val="tx1">
                    <a:lumMod val="75000"/>
                    <a:lumOff val="25000"/>
                  </a:schemeClr>
                </a:solidFill>
              </a:rPr>
              <a:t>Autres</a:t>
            </a:r>
          </a:p>
          <a:p>
            <a:pPr marL="571500" indent="-571500" algn="l">
              <a:lnSpc>
                <a:spcPct val="150000"/>
              </a:lnSpc>
              <a:buClr>
                <a:schemeClr val="accent6">
                  <a:lumMod val="75000"/>
                </a:schemeClr>
              </a:buClr>
              <a:buFont typeface="Wingdings" panose="05000000000000000000" pitchFamily="2" charset="2"/>
              <a:buChar char="q"/>
            </a:pPr>
            <a:r>
              <a:rPr lang="fr-FR" sz="2800" dirty="0" smtClean="0">
                <a:solidFill>
                  <a:schemeClr val="tx1">
                    <a:lumMod val="75000"/>
                    <a:lumOff val="25000"/>
                  </a:schemeClr>
                </a:solidFill>
              </a:rPr>
              <a:t>Accès aux soins</a:t>
            </a:r>
          </a:p>
          <a:p>
            <a:pPr marL="571500" indent="-571500" algn="l">
              <a:lnSpc>
                <a:spcPct val="150000"/>
              </a:lnSpc>
              <a:buClr>
                <a:schemeClr val="accent6">
                  <a:lumMod val="75000"/>
                </a:schemeClr>
              </a:buClr>
              <a:buFont typeface="Wingdings" panose="05000000000000000000" pitchFamily="2" charset="2"/>
              <a:buChar char="q"/>
            </a:pPr>
            <a:r>
              <a:rPr lang="fr-FR" sz="2800" dirty="0">
                <a:solidFill>
                  <a:schemeClr val="tx1">
                    <a:lumMod val="75000"/>
                    <a:lumOff val="25000"/>
                  </a:schemeClr>
                </a:solidFill>
              </a:rPr>
              <a:t>https://declare.ameli.fr</a:t>
            </a:r>
            <a:endParaRPr lang="fr-FR" sz="2800" dirty="0" smtClean="0">
              <a:solidFill>
                <a:schemeClr val="tx1">
                  <a:lumMod val="75000"/>
                  <a:lumOff val="25000"/>
                </a:schemeClr>
              </a:solidFill>
            </a:endParaRPr>
          </a:p>
          <a:p>
            <a:pPr marL="571500" indent="-571500" algn="l">
              <a:lnSpc>
                <a:spcPct val="150000"/>
              </a:lnSpc>
              <a:buClr>
                <a:schemeClr val="accent6">
                  <a:lumMod val="75000"/>
                </a:schemeClr>
              </a:buClr>
              <a:buFont typeface="Wingdings" panose="05000000000000000000" pitchFamily="2" charset="2"/>
              <a:buChar char="q"/>
            </a:pPr>
            <a:r>
              <a:rPr lang="fr-FR" sz="2800" dirty="0" smtClean="0">
                <a:solidFill>
                  <a:schemeClr val="tx1">
                    <a:lumMod val="75000"/>
                    <a:lumOff val="25000"/>
                  </a:schemeClr>
                </a:solidFill>
              </a:rPr>
              <a:t>Contacter les CPAM (assurés sociaux)</a:t>
            </a:r>
          </a:p>
          <a:p>
            <a:pPr marL="571500" indent="-571500" algn="l">
              <a:lnSpc>
                <a:spcPct val="150000"/>
              </a:lnSpc>
              <a:buClr>
                <a:schemeClr val="accent6">
                  <a:lumMod val="75000"/>
                </a:schemeClr>
              </a:buClr>
              <a:buFont typeface="Wingdings" panose="05000000000000000000" pitchFamily="2" charset="2"/>
              <a:buChar char="q"/>
            </a:pPr>
            <a:r>
              <a:rPr lang="fr-FR" sz="2800" dirty="0" smtClean="0">
                <a:solidFill>
                  <a:schemeClr val="tx1">
                    <a:lumMod val="75000"/>
                    <a:lumOff val="25000"/>
                  </a:schemeClr>
                </a:solidFill>
              </a:rPr>
              <a:t>Compte </a:t>
            </a:r>
            <a:r>
              <a:rPr lang="fr-FR" sz="2800" dirty="0" err="1" smtClean="0">
                <a:solidFill>
                  <a:schemeClr val="tx1">
                    <a:lumMod val="75000"/>
                    <a:lumOff val="25000"/>
                  </a:schemeClr>
                </a:solidFill>
              </a:rPr>
              <a:t>ameli</a:t>
            </a:r>
            <a:endParaRPr lang="fr-FR" sz="2800" dirty="0" smtClean="0">
              <a:solidFill>
                <a:schemeClr val="tx1">
                  <a:lumMod val="75000"/>
                  <a:lumOff val="25000"/>
                </a:schemeClr>
              </a:solidFill>
            </a:endParaRPr>
          </a:p>
          <a:p>
            <a:pPr marL="571500" indent="-571500" algn="l">
              <a:lnSpc>
                <a:spcPct val="150000"/>
              </a:lnSpc>
              <a:buFont typeface="+mj-lt"/>
              <a:buAutoNum type="romanUcPeriod"/>
            </a:pPr>
            <a:endParaRPr lang="fr-FR" sz="2800" dirty="0">
              <a:solidFill>
                <a:schemeClr val="tx1">
                  <a:lumMod val="75000"/>
                  <a:lumOff val="25000"/>
                </a:schemeClr>
              </a:solidFill>
            </a:endParaRPr>
          </a:p>
          <a:p>
            <a:pPr marL="571500" indent="-571500" algn="l">
              <a:buFont typeface="+mj-lt"/>
              <a:buAutoNum type="romanUcPeriod"/>
            </a:pPr>
            <a:endParaRPr lang="fr-FR" dirty="0">
              <a:solidFill>
                <a:schemeClr val="tx1">
                  <a:lumMod val="75000"/>
                  <a:lumOff val="25000"/>
                </a:schemeClr>
              </a:solidFill>
            </a:endParaRPr>
          </a:p>
        </p:txBody>
      </p:sp>
      <p:sp>
        <p:nvSpPr>
          <p:cNvPr id="5" name="Espace réservé du numéro de diapositive 4"/>
          <p:cNvSpPr>
            <a:spLocks noGrp="1"/>
          </p:cNvSpPr>
          <p:nvPr>
            <p:ph type="sldNum" sz="quarter" idx="12"/>
          </p:nvPr>
        </p:nvSpPr>
        <p:spPr/>
        <p:txBody>
          <a:bodyPr/>
          <a:lstStyle/>
          <a:p>
            <a:fld id="{9666F9E8-16D1-4D82-941D-D24C9BAC6F29}" type="slidenum">
              <a:rPr lang="fr-FR" smtClean="0"/>
              <a:pPr/>
              <a:t>1</a:t>
            </a:fld>
            <a:endParaRPr lang="fr-FR"/>
          </a:p>
        </p:txBody>
      </p:sp>
      <p:sp>
        <p:nvSpPr>
          <p:cNvPr id="4" name="ZoneTexte 3"/>
          <p:cNvSpPr txBox="1"/>
          <p:nvPr/>
        </p:nvSpPr>
        <p:spPr>
          <a:xfrm flipH="1">
            <a:off x="467544" y="276906"/>
            <a:ext cx="1152128" cy="369332"/>
          </a:xfrm>
          <a:prstGeom prst="rect">
            <a:avLst/>
          </a:prstGeom>
          <a:solidFill>
            <a:schemeClr val="bg1"/>
          </a:solidFill>
        </p:spPr>
        <p:txBody>
          <a:bodyPr wrap="square" rtlCol="0">
            <a:spAutoFit/>
          </a:bodyPr>
          <a:lstStyle/>
          <a:p>
            <a:pPr algn="ctr"/>
            <a:r>
              <a:rPr lang="fr-FR" b="1" dirty="0" smtClean="0">
                <a:solidFill>
                  <a:srgbClr val="0070C0"/>
                </a:solidFill>
              </a:rPr>
              <a:t>Covid-19</a:t>
            </a:r>
            <a:endParaRPr lang="fr-FR" b="1" dirty="0">
              <a:solidFill>
                <a:srgbClr val="0070C0"/>
              </a:solidFill>
            </a:endParaRPr>
          </a:p>
        </p:txBody>
      </p:sp>
      <p:sp>
        <p:nvSpPr>
          <p:cNvPr id="7"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307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215096"/>
            <a:ext cx="2016224" cy="862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7432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46802"/>
            <a:ext cx="8229600" cy="706090"/>
          </a:xfrm>
        </p:spPr>
        <p:txBody>
          <a:bodyPr/>
          <a:lstStyle/>
          <a:p>
            <a:r>
              <a:rPr lang="fr-FR" dirty="0" smtClean="0">
                <a:solidFill>
                  <a:schemeClr val="tx1">
                    <a:lumMod val="75000"/>
                    <a:lumOff val="25000"/>
                  </a:schemeClr>
                </a:solidFill>
              </a:rPr>
              <a:t>Affiliation, ouverture de droits, ALD</a:t>
            </a:r>
            <a:endParaRPr lang="fr-FR" dirty="0">
              <a:solidFill>
                <a:schemeClr val="tx1">
                  <a:lumMod val="75000"/>
                  <a:lumOff val="25000"/>
                </a:schemeClr>
              </a:solidFill>
            </a:endParaRPr>
          </a:p>
        </p:txBody>
      </p:sp>
      <p:sp>
        <p:nvSpPr>
          <p:cNvPr id="3" name="ZoneTexte 2"/>
          <p:cNvSpPr txBox="1"/>
          <p:nvPr/>
        </p:nvSpPr>
        <p:spPr>
          <a:xfrm>
            <a:off x="251520" y="2152015"/>
            <a:ext cx="8568952" cy="4462760"/>
          </a:xfrm>
          <a:prstGeom prst="rect">
            <a:avLst/>
          </a:prstGeom>
          <a:noFill/>
        </p:spPr>
        <p:txBody>
          <a:bodyPr wrap="square" rtlCol="0">
            <a:spAutoFit/>
          </a:bodyPr>
          <a:lstStyle/>
          <a:p>
            <a:r>
              <a:rPr lang="fr-FR" sz="1600" dirty="0" smtClean="0">
                <a:solidFill>
                  <a:schemeClr val="tx1">
                    <a:lumMod val="75000"/>
                    <a:lumOff val="25000"/>
                  </a:schemeClr>
                </a:solidFill>
              </a:rPr>
              <a:t>Traitement prioritaire des dossiers relatifs :</a:t>
            </a:r>
          </a:p>
          <a:p>
            <a:endParaRPr lang="fr-FR" sz="1600" dirty="0" smtClean="0">
              <a:solidFill>
                <a:schemeClr val="tx1">
                  <a:lumMod val="75000"/>
                  <a:lumOff val="25000"/>
                </a:schemeClr>
              </a:solidFill>
            </a:endParaRPr>
          </a:p>
          <a:p>
            <a:pPr marL="285750" indent="-285750">
              <a:buFont typeface="Arial" panose="020B0604020202020204" pitchFamily="34" charset="0"/>
              <a:buChar char="•"/>
            </a:pPr>
            <a:r>
              <a:rPr lang="fr-FR" sz="1600" b="1" dirty="0" smtClean="0">
                <a:solidFill>
                  <a:schemeClr val="tx1">
                    <a:lumMod val="75000"/>
                    <a:lumOff val="25000"/>
                  </a:schemeClr>
                </a:solidFill>
              </a:rPr>
              <a:t>À l’affiliation </a:t>
            </a:r>
            <a:r>
              <a:rPr lang="fr-FR" sz="1600" dirty="0" smtClean="0">
                <a:solidFill>
                  <a:schemeClr val="tx1">
                    <a:lumMod val="75000"/>
                    <a:lumOff val="25000"/>
                  </a:schemeClr>
                </a:solidFill>
              </a:rPr>
              <a:t>: </a:t>
            </a:r>
          </a:p>
          <a:p>
            <a:pPr marL="285750" indent="-285750">
              <a:buFont typeface="Arial" panose="020B0604020202020204" pitchFamily="34" charset="0"/>
              <a:buChar char="•"/>
            </a:pPr>
            <a:endParaRPr lang="fr-FR" sz="1600" dirty="0" smtClean="0">
              <a:solidFill>
                <a:schemeClr val="tx1">
                  <a:lumMod val="75000"/>
                  <a:lumOff val="25000"/>
                </a:schemeClr>
              </a:solidFill>
            </a:endParaRPr>
          </a:p>
          <a:p>
            <a:pPr marL="742950" lvl="1" indent="-285750">
              <a:buFont typeface="Arial" panose="020B0604020202020204" pitchFamily="34" charset="0"/>
              <a:buChar char="•"/>
            </a:pPr>
            <a:r>
              <a:rPr lang="fr-FR" sz="1600" dirty="0" smtClean="0">
                <a:solidFill>
                  <a:schemeClr val="tx1">
                    <a:lumMod val="75000"/>
                    <a:lumOff val="25000"/>
                  </a:schemeClr>
                </a:solidFill>
              </a:rPr>
              <a:t>Ouverture des droits de base (PUMA )</a:t>
            </a:r>
          </a:p>
          <a:p>
            <a:pPr marL="742950" lvl="1" indent="-285750">
              <a:buFont typeface="Arial" panose="020B0604020202020204" pitchFamily="34" charset="0"/>
              <a:buChar char="•"/>
            </a:pPr>
            <a:r>
              <a:rPr lang="fr-FR" sz="1600" dirty="0" smtClean="0">
                <a:solidFill>
                  <a:schemeClr val="tx1">
                    <a:lumMod val="75000"/>
                    <a:lumOff val="25000"/>
                  </a:schemeClr>
                </a:solidFill>
              </a:rPr>
              <a:t>Les </a:t>
            </a:r>
            <a:r>
              <a:rPr lang="fr-FR" sz="1600" dirty="0">
                <a:solidFill>
                  <a:schemeClr val="tx1">
                    <a:lumMod val="75000"/>
                    <a:lumOff val="25000"/>
                  </a:schemeClr>
                </a:solidFill>
              </a:rPr>
              <a:t>demandes de création d’enfants mineurs </a:t>
            </a:r>
            <a:endParaRPr lang="fr-FR" sz="1600" dirty="0" smtClean="0">
              <a:solidFill>
                <a:schemeClr val="tx1">
                  <a:lumMod val="75000"/>
                  <a:lumOff val="25000"/>
                </a:schemeClr>
              </a:solidFill>
            </a:endParaRPr>
          </a:p>
          <a:p>
            <a:pPr marL="742950" lvl="1" indent="-285750">
              <a:buFont typeface="Arial" panose="020B0604020202020204" pitchFamily="34" charset="0"/>
              <a:buChar char="•"/>
            </a:pPr>
            <a:r>
              <a:rPr lang="fr-FR" sz="1600" dirty="0" smtClean="0">
                <a:solidFill>
                  <a:schemeClr val="tx1">
                    <a:lumMod val="75000"/>
                    <a:lumOff val="25000"/>
                  </a:schemeClr>
                </a:solidFill>
              </a:rPr>
              <a:t>L’enregistrement </a:t>
            </a:r>
            <a:r>
              <a:rPr lang="fr-FR" sz="1600" dirty="0">
                <a:solidFill>
                  <a:schemeClr val="tx1">
                    <a:lumMod val="75000"/>
                    <a:lumOff val="25000"/>
                  </a:schemeClr>
                </a:solidFill>
              </a:rPr>
              <a:t>des coordonnées bancaires (créations et mises à jour </a:t>
            </a:r>
            <a:r>
              <a:rPr lang="fr-FR" sz="1600" dirty="0" smtClean="0">
                <a:solidFill>
                  <a:schemeClr val="tx1">
                    <a:lumMod val="75000"/>
                    <a:lumOff val="25000"/>
                  </a:schemeClr>
                </a:solidFill>
              </a:rPr>
              <a:t>)</a:t>
            </a:r>
          </a:p>
          <a:p>
            <a:pPr marL="742950" lvl="1" indent="-285750">
              <a:buFont typeface="Arial" panose="020B0604020202020204" pitchFamily="34" charset="0"/>
              <a:buChar char="•"/>
            </a:pPr>
            <a:r>
              <a:rPr lang="fr-FR" sz="1600" dirty="0" smtClean="0">
                <a:solidFill>
                  <a:schemeClr val="tx1">
                    <a:lumMod val="75000"/>
                    <a:lumOff val="25000"/>
                  </a:schemeClr>
                </a:solidFill>
              </a:rPr>
              <a:t>Changement d’un régime à un autre</a:t>
            </a:r>
          </a:p>
          <a:p>
            <a:pPr lvl="1"/>
            <a:endParaRPr lang="fr-FR" sz="1600" dirty="0" smtClean="0">
              <a:solidFill>
                <a:schemeClr val="tx1">
                  <a:lumMod val="75000"/>
                  <a:lumOff val="25000"/>
                </a:schemeClr>
              </a:solidFill>
            </a:endParaRPr>
          </a:p>
          <a:p>
            <a:pPr lvl="1"/>
            <a:endParaRPr lang="fr-FR" sz="1600" dirty="0" smtClean="0">
              <a:solidFill>
                <a:schemeClr val="tx1">
                  <a:lumMod val="75000"/>
                  <a:lumOff val="25000"/>
                </a:schemeClr>
              </a:solidFill>
            </a:endParaRPr>
          </a:p>
          <a:p>
            <a:pPr lvl="1"/>
            <a:endParaRPr lang="fr-FR" sz="1600" dirty="0">
              <a:solidFill>
                <a:schemeClr val="tx1">
                  <a:lumMod val="75000"/>
                  <a:lumOff val="25000"/>
                </a:schemeClr>
              </a:solidFill>
            </a:endParaRPr>
          </a:p>
          <a:p>
            <a:pPr lvl="1"/>
            <a:endParaRPr lang="fr-FR" sz="1600" dirty="0" smtClean="0">
              <a:solidFill>
                <a:schemeClr val="tx1">
                  <a:lumMod val="75000"/>
                  <a:lumOff val="25000"/>
                </a:schemeClr>
              </a:solidFill>
            </a:endParaRPr>
          </a:p>
          <a:p>
            <a:pPr lvl="1"/>
            <a:endParaRPr lang="fr-FR" sz="1600" dirty="0">
              <a:solidFill>
                <a:schemeClr val="tx1">
                  <a:lumMod val="75000"/>
                  <a:lumOff val="25000"/>
                </a:schemeClr>
              </a:solidFill>
            </a:endParaRPr>
          </a:p>
          <a:p>
            <a:pPr lvl="1"/>
            <a:endParaRPr lang="fr-FR" sz="1600" dirty="0">
              <a:solidFill>
                <a:schemeClr val="tx1">
                  <a:lumMod val="75000"/>
                  <a:lumOff val="25000"/>
                </a:schemeClr>
              </a:solidFill>
            </a:endParaRPr>
          </a:p>
          <a:p>
            <a:pPr marL="285750" indent="-285750">
              <a:buFont typeface="Arial" panose="020B0604020202020204" pitchFamily="34" charset="0"/>
              <a:buChar char="•"/>
            </a:pPr>
            <a:r>
              <a:rPr lang="fr-FR" sz="1600" b="1" dirty="0" smtClean="0">
                <a:solidFill>
                  <a:schemeClr val="tx1">
                    <a:lumMod val="75000"/>
                    <a:lumOff val="25000"/>
                  </a:schemeClr>
                </a:solidFill>
              </a:rPr>
              <a:t>Au maintien </a:t>
            </a:r>
            <a:r>
              <a:rPr lang="fr-FR" sz="1600" b="1" dirty="0">
                <a:solidFill>
                  <a:schemeClr val="tx1">
                    <a:lumMod val="75000"/>
                    <a:lumOff val="25000"/>
                  </a:schemeClr>
                </a:solidFill>
              </a:rPr>
              <a:t>des droits ALD </a:t>
            </a:r>
            <a:r>
              <a:rPr lang="fr-FR" sz="1600" dirty="0">
                <a:solidFill>
                  <a:schemeClr val="tx1">
                    <a:lumMod val="75000"/>
                    <a:lumOff val="25000"/>
                  </a:schemeClr>
                </a:solidFill>
              </a:rPr>
              <a:t>: </a:t>
            </a:r>
            <a:r>
              <a:rPr lang="fr-FR" sz="1600" dirty="0" smtClean="0">
                <a:solidFill>
                  <a:schemeClr val="tx1">
                    <a:lumMod val="75000"/>
                    <a:lumOff val="25000"/>
                  </a:schemeClr>
                </a:solidFill>
              </a:rPr>
              <a:t> prolongation des droits pendant la période de confinement.</a:t>
            </a:r>
            <a:endParaRPr lang="fr-FR" sz="1600" dirty="0">
              <a:solidFill>
                <a:schemeClr val="tx1">
                  <a:lumMod val="75000"/>
                  <a:lumOff val="25000"/>
                </a:schemeClr>
              </a:solidFill>
            </a:endParaRPr>
          </a:p>
          <a:p>
            <a:pPr marL="742950" lvl="1" indent="-285750">
              <a:buFont typeface="Arial" panose="020B0604020202020204" pitchFamily="34" charset="0"/>
              <a:buChar char="•"/>
            </a:pPr>
            <a:endParaRPr lang="fr-FR" sz="1600" dirty="0" smtClean="0">
              <a:solidFill>
                <a:schemeClr val="tx1">
                  <a:lumMod val="75000"/>
                  <a:lumOff val="25000"/>
                </a:schemeClr>
              </a:solidFill>
            </a:endParaRPr>
          </a:p>
          <a:p>
            <a:pPr lvl="3"/>
            <a:r>
              <a:rPr lang="fr-FR" sz="1600" dirty="0" smtClean="0"/>
              <a:t>* </a:t>
            </a:r>
            <a:r>
              <a:rPr lang="fr-FR" sz="1200" i="1" dirty="0" smtClean="0"/>
              <a:t>Visas de long séjour, titres de séjour (à l’exception des titres délivrés au personnel diplomatique et consulaire), autorisation provisoire de séjour, attestation de demande d’asile, récépissé de demande de titre de séjour.</a:t>
            </a:r>
            <a:endParaRPr lang="fr-FR" sz="1200" i="1" dirty="0"/>
          </a:p>
        </p:txBody>
      </p:sp>
      <p:sp>
        <p:nvSpPr>
          <p:cNvPr id="8" name="Espace réservé du numéro de diapositive 4"/>
          <p:cNvSpPr>
            <a:spLocks noGrp="1"/>
          </p:cNvSpPr>
          <p:nvPr>
            <p:ph type="sldNum" sz="quarter" idx="12"/>
          </p:nvPr>
        </p:nvSpPr>
        <p:spPr>
          <a:xfrm>
            <a:off x="6676837" y="6368613"/>
            <a:ext cx="981472" cy="365125"/>
          </a:xfrm>
        </p:spPr>
        <p:txBody>
          <a:bodyPr/>
          <a:lstStyle/>
          <a:p>
            <a:fld id="{9666F9E8-16D1-4D82-941D-D24C9BAC6F29}" type="slidenum">
              <a:rPr lang="fr-FR" smtClean="0"/>
              <a:pPr/>
              <a:t>2</a:t>
            </a:fld>
            <a:endParaRPr lang="fr-FR" dirty="0"/>
          </a:p>
        </p:txBody>
      </p:sp>
      <p:sp>
        <p:nvSpPr>
          <p:cNvPr id="4" name="Bulle ronde 3"/>
          <p:cNvSpPr/>
          <p:nvPr/>
        </p:nvSpPr>
        <p:spPr>
          <a:xfrm>
            <a:off x="3779912" y="620688"/>
            <a:ext cx="4824536" cy="2448272"/>
          </a:xfrm>
          <a:prstGeom prst="wedgeEllipseCallout">
            <a:avLst>
              <a:gd name="adj1" fmla="val -25304"/>
              <a:gd name="adj2" fmla="val 597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dirty="0" smtClean="0"/>
              <a:t>Les français de retour de l’étranger entre </a:t>
            </a:r>
            <a:r>
              <a:rPr lang="fr-FR" dirty="0"/>
              <a:t>le 1</a:t>
            </a:r>
            <a:r>
              <a:rPr lang="fr-FR" baseline="30000" dirty="0"/>
              <a:t>er</a:t>
            </a:r>
            <a:r>
              <a:rPr lang="fr-FR" dirty="0"/>
              <a:t> mars et le 1</a:t>
            </a:r>
            <a:r>
              <a:rPr lang="fr-FR" baseline="30000" dirty="0"/>
              <a:t>er</a:t>
            </a:r>
            <a:r>
              <a:rPr lang="fr-FR" dirty="0"/>
              <a:t> </a:t>
            </a:r>
            <a:r>
              <a:rPr lang="fr-FR" dirty="0" smtClean="0"/>
              <a:t>juin bénéficient de la  Protection Universelle maladie dès leur arrivée sur le territoire (pas de délai </a:t>
            </a:r>
            <a:r>
              <a:rPr lang="fr-FR" dirty="0"/>
              <a:t>de carence de trois mois de </a:t>
            </a:r>
            <a:r>
              <a:rPr lang="fr-FR" dirty="0" smtClean="0"/>
              <a:t>résidence).</a:t>
            </a:r>
            <a:endParaRPr lang="fr-FR" dirty="0"/>
          </a:p>
        </p:txBody>
      </p:sp>
      <p:sp>
        <p:nvSpPr>
          <p:cNvPr id="5" name="Bulle ronde 4"/>
          <p:cNvSpPr/>
          <p:nvPr/>
        </p:nvSpPr>
        <p:spPr>
          <a:xfrm>
            <a:off x="5338405" y="3931022"/>
            <a:ext cx="3626083" cy="1586210"/>
          </a:xfrm>
          <a:prstGeom prst="wedgeEllipseCallout">
            <a:avLst>
              <a:gd name="adj1" fmla="val -54149"/>
              <a:gd name="adj2" fmla="val -372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Les </a:t>
            </a:r>
            <a:r>
              <a:rPr lang="fr-FR" dirty="0" smtClean="0"/>
              <a:t>titres </a:t>
            </a:r>
            <a:r>
              <a:rPr lang="fr-FR" dirty="0"/>
              <a:t>de séjour arrivant à échéance à compter du 16 </a:t>
            </a:r>
            <a:r>
              <a:rPr lang="fr-FR" dirty="0" smtClean="0"/>
              <a:t>mars jusqu’au 15 mai </a:t>
            </a:r>
            <a:r>
              <a:rPr lang="fr-FR" dirty="0"/>
              <a:t>sont prolongés </a:t>
            </a:r>
            <a:r>
              <a:rPr lang="fr-FR" dirty="0" smtClean="0"/>
              <a:t>de 3 </a:t>
            </a:r>
            <a:r>
              <a:rPr lang="fr-FR" dirty="0"/>
              <a:t>mois*</a:t>
            </a:r>
          </a:p>
        </p:txBody>
      </p:sp>
    </p:spTree>
    <p:extLst>
      <p:ext uri="{BB962C8B-B14F-4D97-AF65-F5344CB8AC3E}">
        <p14:creationId xmlns:p14="http://schemas.microsoft.com/office/powerpoint/2010/main" val="961276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46802"/>
            <a:ext cx="8229600" cy="706090"/>
          </a:xfrm>
        </p:spPr>
        <p:txBody>
          <a:bodyPr/>
          <a:lstStyle/>
          <a:p>
            <a:r>
              <a:rPr lang="fr-FR" dirty="0" smtClean="0"/>
              <a:t>Complémentaire santé solidaire</a:t>
            </a:r>
            <a:endParaRPr lang="fr-FR" dirty="0">
              <a:solidFill>
                <a:schemeClr val="tx1">
                  <a:lumMod val="75000"/>
                  <a:lumOff val="25000"/>
                </a:schemeClr>
              </a:solidFill>
            </a:endParaRPr>
          </a:p>
        </p:txBody>
      </p:sp>
      <p:sp>
        <p:nvSpPr>
          <p:cNvPr id="3" name="ZoneTexte 2"/>
          <p:cNvSpPr txBox="1"/>
          <p:nvPr/>
        </p:nvSpPr>
        <p:spPr>
          <a:xfrm>
            <a:off x="395536" y="1341343"/>
            <a:ext cx="8568952" cy="4031873"/>
          </a:xfrm>
          <a:prstGeom prst="rect">
            <a:avLst/>
          </a:prstGeom>
          <a:noFill/>
        </p:spPr>
        <p:txBody>
          <a:bodyPr wrap="square" rtlCol="0">
            <a:spAutoFit/>
          </a:bodyPr>
          <a:lstStyle/>
          <a:p>
            <a:endParaRPr lang="fr-FR" sz="1600" b="1" dirty="0">
              <a:solidFill>
                <a:schemeClr val="tx1">
                  <a:lumMod val="75000"/>
                  <a:lumOff val="25000"/>
                </a:schemeClr>
              </a:solidFill>
            </a:endParaRPr>
          </a:p>
          <a:p>
            <a:pPr marL="285750" indent="-285750">
              <a:buFont typeface="Arial" panose="020B0604020202020204" pitchFamily="34" charset="0"/>
              <a:buChar char="•"/>
            </a:pPr>
            <a:r>
              <a:rPr lang="fr-FR" sz="1600" b="1" dirty="0" smtClean="0">
                <a:solidFill>
                  <a:schemeClr val="tx1">
                    <a:lumMod val="75000"/>
                    <a:lumOff val="25000"/>
                  </a:schemeClr>
                </a:solidFill>
              </a:rPr>
              <a:t>Ouverture de </a:t>
            </a:r>
            <a:r>
              <a:rPr lang="fr-FR" sz="1600" b="1" dirty="0">
                <a:solidFill>
                  <a:schemeClr val="tx1">
                    <a:lumMod val="75000"/>
                    <a:lumOff val="25000"/>
                  </a:schemeClr>
                </a:solidFill>
              </a:rPr>
              <a:t>droits  à la complémentaire santé solidaire : </a:t>
            </a:r>
          </a:p>
          <a:p>
            <a:pPr marL="742950" lvl="1" indent="-285750">
              <a:buFont typeface="Arial" panose="020B0604020202020204" pitchFamily="34" charset="0"/>
              <a:buChar char="•"/>
            </a:pPr>
            <a:r>
              <a:rPr lang="fr-FR" sz="1600" dirty="0" smtClean="0">
                <a:solidFill>
                  <a:schemeClr val="tx1">
                    <a:lumMod val="75000"/>
                    <a:lumOff val="25000"/>
                  </a:schemeClr>
                </a:solidFill>
              </a:rPr>
              <a:t>Les premières demandes de complémentaire santé solidaire sont à privilégier via le compte </a:t>
            </a:r>
            <a:r>
              <a:rPr lang="fr-FR" sz="1600" dirty="0" err="1" smtClean="0">
                <a:solidFill>
                  <a:schemeClr val="tx1">
                    <a:lumMod val="75000"/>
                    <a:lumOff val="25000"/>
                  </a:schemeClr>
                </a:solidFill>
              </a:rPr>
              <a:t>Ameli</a:t>
            </a:r>
            <a:r>
              <a:rPr lang="fr-FR" sz="1600" dirty="0" smtClean="0">
                <a:solidFill>
                  <a:schemeClr val="tx1">
                    <a:lumMod val="75000"/>
                    <a:lumOff val="25000"/>
                  </a:schemeClr>
                </a:solidFill>
              </a:rPr>
              <a:t>.   </a:t>
            </a:r>
            <a:endParaRPr lang="fr-FR" sz="1600" dirty="0">
              <a:solidFill>
                <a:schemeClr val="tx1">
                  <a:lumMod val="75000"/>
                  <a:lumOff val="25000"/>
                </a:schemeClr>
              </a:solidFill>
            </a:endParaRPr>
          </a:p>
          <a:p>
            <a:endParaRPr lang="fr-FR" sz="1600" b="1" dirty="0">
              <a:solidFill>
                <a:schemeClr val="tx1">
                  <a:lumMod val="75000"/>
                  <a:lumOff val="25000"/>
                </a:schemeClr>
              </a:solidFill>
            </a:endParaRPr>
          </a:p>
          <a:p>
            <a:pPr marL="285750" indent="-285750">
              <a:buFont typeface="Arial" panose="020B0604020202020204" pitchFamily="34" charset="0"/>
              <a:buChar char="•"/>
            </a:pPr>
            <a:r>
              <a:rPr lang="fr-FR" sz="1600" b="1" dirty="0" smtClean="0">
                <a:solidFill>
                  <a:schemeClr val="tx1">
                    <a:lumMod val="75000"/>
                    <a:lumOff val="25000"/>
                  </a:schemeClr>
                </a:solidFill>
              </a:rPr>
              <a:t>Maintien de droit  à la CMUC et à la Complémentaire santé solidaire : </a:t>
            </a:r>
          </a:p>
          <a:p>
            <a:pPr marL="742950" lvl="1" indent="-285750" algn="just">
              <a:buFont typeface="Arial" panose="020B0604020202020204" pitchFamily="34" charset="0"/>
              <a:buChar char="•"/>
            </a:pPr>
            <a:r>
              <a:rPr lang="fr-FR" sz="1600" dirty="0" smtClean="0">
                <a:solidFill>
                  <a:schemeClr val="tx1">
                    <a:lumMod val="75000"/>
                    <a:lumOff val="25000"/>
                  </a:schemeClr>
                </a:solidFill>
              </a:rPr>
              <a:t>Pour les bénéficiaires </a:t>
            </a:r>
            <a:r>
              <a:rPr lang="fr-FR" sz="1600" dirty="0">
                <a:solidFill>
                  <a:schemeClr val="tx1">
                    <a:lumMod val="75000"/>
                    <a:lumOff val="25000"/>
                  </a:schemeClr>
                </a:solidFill>
              </a:rPr>
              <a:t>de la </a:t>
            </a:r>
            <a:r>
              <a:rPr lang="fr-FR" sz="1600" dirty="0" smtClean="0">
                <a:solidFill>
                  <a:schemeClr val="tx1">
                    <a:lumMod val="75000"/>
                    <a:lumOff val="25000"/>
                  </a:schemeClr>
                </a:solidFill>
              </a:rPr>
              <a:t>CMU-C </a:t>
            </a:r>
            <a:r>
              <a:rPr lang="fr-FR" sz="1600" dirty="0">
                <a:solidFill>
                  <a:schemeClr val="tx1">
                    <a:lumMod val="75000"/>
                    <a:lumOff val="25000"/>
                  </a:schemeClr>
                </a:solidFill>
              </a:rPr>
              <a:t>ou de la </a:t>
            </a:r>
            <a:r>
              <a:rPr lang="fr-FR" sz="1600" dirty="0" smtClean="0">
                <a:solidFill>
                  <a:schemeClr val="tx1">
                    <a:lumMod val="75000"/>
                    <a:lumOff val="25000"/>
                  </a:schemeClr>
                </a:solidFill>
              </a:rPr>
              <a:t>complémentaire santé solidaire avec ou sans  </a:t>
            </a:r>
            <a:r>
              <a:rPr lang="fr-FR" sz="1600" dirty="0">
                <a:solidFill>
                  <a:schemeClr val="tx1">
                    <a:lumMod val="75000"/>
                    <a:lumOff val="25000"/>
                  </a:schemeClr>
                </a:solidFill>
              </a:rPr>
              <a:t>participation financière </a:t>
            </a:r>
            <a:r>
              <a:rPr lang="fr-FR" sz="1600" b="1" dirty="0">
                <a:solidFill>
                  <a:schemeClr val="tx1">
                    <a:lumMod val="75000"/>
                    <a:lumOff val="25000"/>
                  </a:schemeClr>
                </a:solidFill>
              </a:rPr>
              <a:t>arrivant à échéance entre le </a:t>
            </a:r>
            <a:r>
              <a:rPr lang="fr-FR" sz="1600" b="1" dirty="0" smtClean="0">
                <a:solidFill>
                  <a:schemeClr val="tx1">
                    <a:lumMod val="75000"/>
                    <a:lumOff val="25000"/>
                  </a:schemeClr>
                </a:solidFill>
              </a:rPr>
              <a:t>12mars et le 31 juillet inclus </a:t>
            </a:r>
            <a:r>
              <a:rPr lang="fr-FR" sz="1600" dirty="0" smtClean="0">
                <a:solidFill>
                  <a:schemeClr val="tx1">
                    <a:lumMod val="75000"/>
                    <a:lumOff val="25000"/>
                  </a:schemeClr>
                </a:solidFill>
              </a:rPr>
              <a:t>: </a:t>
            </a:r>
            <a:r>
              <a:rPr lang="fr-FR" sz="1600" dirty="0">
                <a:solidFill>
                  <a:schemeClr val="tx1">
                    <a:lumMod val="75000"/>
                    <a:lumOff val="25000"/>
                  </a:schemeClr>
                </a:solidFill>
              </a:rPr>
              <a:t>une </a:t>
            </a:r>
            <a:r>
              <a:rPr lang="fr-FR" sz="1600" b="1" dirty="0" smtClean="0">
                <a:solidFill>
                  <a:schemeClr val="tx1">
                    <a:lumMod val="75000"/>
                    <a:lumOff val="25000"/>
                  </a:schemeClr>
                </a:solidFill>
              </a:rPr>
              <a:t>prolongation automatique pour </a:t>
            </a:r>
            <a:r>
              <a:rPr lang="fr-FR" sz="1600" b="1" dirty="0">
                <a:solidFill>
                  <a:schemeClr val="tx1">
                    <a:lumMod val="75000"/>
                    <a:lumOff val="25000"/>
                  </a:schemeClr>
                </a:solidFill>
              </a:rPr>
              <a:t>3 mois </a:t>
            </a:r>
            <a:r>
              <a:rPr lang="fr-FR" sz="1600" dirty="0">
                <a:solidFill>
                  <a:schemeClr val="tx1">
                    <a:lumMod val="75000"/>
                    <a:lumOff val="25000"/>
                  </a:schemeClr>
                </a:solidFill>
              </a:rPr>
              <a:t>va être opérée. </a:t>
            </a:r>
            <a:r>
              <a:rPr lang="fr-FR" sz="1600" dirty="0" smtClean="0">
                <a:solidFill>
                  <a:schemeClr val="tx1">
                    <a:lumMod val="75000"/>
                    <a:lumOff val="25000"/>
                  </a:schemeClr>
                </a:solidFill>
              </a:rPr>
              <a:t> L’assuré n’a aucune action à réaliser. Il sera informé via un message sur son compte </a:t>
            </a:r>
            <a:r>
              <a:rPr lang="fr-FR" sz="1600" dirty="0" err="1">
                <a:solidFill>
                  <a:schemeClr val="tx1">
                    <a:lumMod val="75000"/>
                    <a:lumOff val="25000"/>
                  </a:schemeClr>
                </a:solidFill>
              </a:rPr>
              <a:t>a</a:t>
            </a:r>
            <a:r>
              <a:rPr lang="fr-FR" sz="1600" dirty="0" err="1" smtClean="0">
                <a:solidFill>
                  <a:schemeClr val="tx1">
                    <a:lumMod val="75000"/>
                    <a:lumOff val="25000"/>
                  </a:schemeClr>
                </a:solidFill>
              </a:rPr>
              <a:t>meli</a:t>
            </a:r>
            <a:r>
              <a:rPr lang="fr-FR" sz="1600" dirty="0" smtClean="0">
                <a:solidFill>
                  <a:schemeClr val="tx1">
                    <a:lumMod val="75000"/>
                    <a:lumOff val="25000"/>
                  </a:schemeClr>
                </a:solidFill>
              </a:rPr>
              <a:t> (62% des bénéficiaires de la CMUC sont détenteurs d’un compte aujourd’hui). Dans tous les cas, il recevra une attestation de droit.</a:t>
            </a:r>
          </a:p>
          <a:p>
            <a:endParaRPr lang="fr-FR" sz="1600" dirty="0">
              <a:solidFill>
                <a:schemeClr val="tx1">
                  <a:lumMod val="75000"/>
                  <a:lumOff val="25000"/>
                </a:schemeClr>
              </a:solidFill>
            </a:endParaRPr>
          </a:p>
          <a:p>
            <a:pPr marL="285750" indent="-285750">
              <a:buFont typeface="Arial" panose="020B0604020202020204" pitchFamily="34" charset="0"/>
              <a:buChar char="•"/>
            </a:pPr>
            <a:r>
              <a:rPr lang="fr-FR" sz="1600" b="1" dirty="0">
                <a:solidFill>
                  <a:schemeClr val="tx1">
                    <a:lumMod val="75000"/>
                    <a:lumOff val="25000"/>
                  </a:schemeClr>
                </a:solidFill>
              </a:rPr>
              <a:t>Maintien </a:t>
            </a:r>
            <a:r>
              <a:rPr lang="fr-FR" sz="1600" b="1" dirty="0" smtClean="0">
                <a:solidFill>
                  <a:schemeClr val="tx1">
                    <a:lumMod val="75000"/>
                    <a:lumOff val="25000"/>
                  </a:schemeClr>
                </a:solidFill>
              </a:rPr>
              <a:t>des contrats ACS : </a:t>
            </a:r>
            <a:r>
              <a:rPr lang="fr-FR" sz="1600" dirty="0" smtClean="0">
                <a:solidFill>
                  <a:schemeClr val="tx1">
                    <a:lumMod val="75000"/>
                    <a:lumOff val="25000"/>
                  </a:schemeClr>
                </a:solidFill>
              </a:rPr>
              <a:t>	</a:t>
            </a:r>
          </a:p>
          <a:p>
            <a:pPr marL="742950" lvl="1" indent="-285750" algn="just">
              <a:buFont typeface="Arial" panose="020B0604020202020204" pitchFamily="34" charset="0"/>
              <a:buChar char="•"/>
            </a:pPr>
            <a:r>
              <a:rPr lang="fr-FR" sz="1600" dirty="0" smtClean="0">
                <a:solidFill>
                  <a:schemeClr val="tx1">
                    <a:lumMod val="75000"/>
                    <a:lumOff val="25000"/>
                  </a:schemeClr>
                </a:solidFill>
              </a:rPr>
              <a:t>Pour les bénéficiaires </a:t>
            </a:r>
            <a:r>
              <a:rPr lang="fr-FR" sz="1600" dirty="0">
                <a:solidFill>
                  <a:schemeClr val="tx1">
                    <a:lumMod val="75000"/>
                    <a:lumOff val="25000"/>
                  </a:schemeClr>
                </a:solidFill>
              </a:rPr>
              <a:t>d’un contrat ACS </a:t>
            </a:r>
            <a:r>
              <a:rPr lang="fr-FR" sz="1600" b="1" dirty="0">
                <a:solidFill>
                  <a:schemeClr val="tx1">
                    <a:lumMod val="75000"/>
                    <a:lumOff val="25000"/>
                  </a:schemeClr>
                </a:solidFill>
              </a:rPr>
              <a:t>arrivant à échéance entre le </a:t>
            </a:r>
            <a:r>
              <a:rPr lang="fr-FR" sz="1600" b="1" dirty="0" smtClean="0">
                <a:solidFill>
                  <a:schemeClr val="tx1">
                    <a:lumMod val="75000"/>
                    <a:lumOff val="25000"/>
                  </a:schemeClr>
                </a:solidFill>
              </a:rPr>
              <a:t>12 mars et le 31 juillet 2020</a:t>
            </a:r>
            <a:r>
              <a:rPr lang="fr-FR" sz="1600" dirty="0" smtClean="0">
                <a:solidFill>
                  <a:schemeClr val="tx1">
                    <a:lumMod val="75000"/>
                    <a:lumOff val="25000"/>
                  </a:schemeClr>
                </a:solidFill>
              </a:rPr>
              <a:t> </a:t>
            </a:r>
            <a:r>
              <a:rPr lang="fr-FR" sz="1600" dirty="0">
                <a:solidFill>
                  <a:schemeClr val="tx1">
                    <a:lumMod val="75000"/>
                    <a:lumOff val="25000"/>
                  </a:schemeClr>
                </a:solidFill>
              </a:rPr>
              <a:t>: </a:t>
            </a:r>
            <a:r>
              <a:rPr lang="fr-FR" sz="1600" dirty="0" smtClean="0">
                <a:solidFill>
                  <a:schemeClr val="tx1">
                    <a:lumMod val="75000"/>
                    <a:lumOff val="25000"/>
                  </a:schemeClr>
                </a:solidFill>
              </a:rPr>
              <a:t>une </a:t>
            </a:r>
            <a:r>
              <a:rPr lang="fr-FR" sz="1600" dirty="0">
                <a:solidFill>
                  <a:schemeClr val="tx1">
                    <a:lumMod val="75000"/>
                    <a:lumOff val="25000"/>
                  </a:schemeClr>
                </a:solidFill>
              </a:rPr>
              <a:t>prolongation du </a:t>
            </a:r>
            <a:r>
              <a:rPr lang="fr-FR" sz="1600" b="1" dirty="0">
                <a:solidFill>
                  <a:schemeClr val="tx1">
                    <a:lumMod val="75000"/>
                    <a:lumOff val="25000"/>
                  </a:schemeClr>
                </a:solidFill>
              </a:rPr>
              <a:t>contrat ACS </a:t>
            </a:r>
            <a:r>
              <a:rPr lang="fr-FR" sz="1600" b="1" dirty="0" smtClean="0">
                <a:solidFill>
                  <a:schemeClr val="tx1">
                    <a:lumMod val="75000"/>
                    <a:lumOff val="25000"/>
                  </a:schemeClr>
                </a:solidFill>
              </a:rPr>
              <a:t>jusqu’au 31 juillet </a:t>
            </a:r>
            <a:r>
              <a:rPr lang="fr-FR" sz="1600" dirty="0" smtClean="0">
                <a:solidFill>
                  <a:schemeClr val="tx1">
                    <a:lumMod val="75000"/>
                    <a:lumOff val="25000"/>
                  </a:schemeClr>
                </a:solidFill>
              </a:rPr>
              <a:t>va être réalisée par les organismes </a:t>
            </a:r>
            <a:r>
              <a:rPr lang="fr-FR" sz="1600" dirty="0">
                <a:solidFill>
                  <a:schemeClr val="tx1">
                    <a:lumMod val="75000"/>
                    <a:lumOff val="25000"/>
                  </a:schemeClr>
                </a:solidFill>
              </a:rPr>
              <a:t>complémentaires. </a:t>
            </a:r>
            <a:r>
              <a:rPr lang="fr-FR" sz="1600" dirty="0" smtClean="0">
                <a:solidFill>
                  <a:schemeClr val="tx1">
                    <a:lumMod val="75000"/>
                    <a:lumOff val="25000"/>
                  </a:schemeClr>
                </a:solidFill>
              </a:rPr>
              <a:t> </a:t>
            </a:r>
          </a:p>
        </p:txBody>
      </p:sp>
      <p:sp>
        <p:nvSpPr>
          <p:cNvPr id="8" name="Espace réservé du numéro de diapositive 4"/>
          <p:cNvSpPr>
            <a:spLocks noGrp="1"/>
          </p:cNvSpPr>
          <p:nvPr>
            <p:ph type="sldNum" sz="quarter" idx="12"/>
          </p:nvPr>
        </p:nvSpPr>
        <p:spPr>
          <a:xfrm>
            <a:off x="6676837" y="6368613"/>
            <a:ext cx="981472" cy="365125"/>
          </a:xfrm>
        </p:spPr>
        <p:txBody>
          <a:bodyPr/>
          <a:lstStyle/>
          <a:p>
            <a:fld id="{9666F9E8-16D1-4D82-941D-D24C9BAC6F29}" type="slidenum">
              <a:rPr lang="fr-FR" smtClean="0"/>
              <a:pPr/>
              <a:t>3</a:t>
            </a:fld>
            <a:endParaRPr lang="fr-FR" dirty="0"/>
          </a:p>
        </p:txBody>
      </p:sp>
    </p:spTree>
    <p:extLst>
      <p:ext uri="{BB962C8B-B14F-4D97-AF65-F5344CB8AC3E}">
        <p14:creationId xmlns:p14="http://schemas.microsoft.com/office/powerpoint/2010/main" val="3411809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46802"/>
            <a:ext cx="8229600" cy="706090"/>
          </a:xfrm>
        </p:spPr>
        <p:txBody>
          <a:bodyPr/>
          <a:lstStyle/>
          <a:p>
            <a:r>
              <a:rPr lang="fr-FR" dirty="0" smtClean="0"/>
              <a:t>AME et Soins urgents</a:t>
            </a:r>
            <a:endParaRPr lang="fr-FR" dirty="0">
              <a:solidFill>
                <a:schemeClr val="tx1">
                  <a:lumMod val="75000"/>
                  <a:lumOff val="25000"/>
                </a:schemeClr>
              </a:solidFill>
            </a:endParaRPr>
          </a:p>
        </p:txBody>
      </p:sp>
      <p:sp>
        <p:nvSpPr>
          <p:cNvPr id="3" name="ZoneTexte 2"/>
          <p:cNvSpPr txBox="1"/>
          <p:nvPr/>
        </p:nvSpPr>
        <p:spPr>
          <a:xfrm>
            <a:off x="179512" y="841350"/>
            <a:ext cx="8964488" cy="5539978"/>
          </a:xfrm>
          <a:prstGeom prst="rect">
            <a:avLst/>
          </a:prstGeom>
          <a:noFill/>
        </p:spPr>
        <p:txBody>
          <a:bodyPr wrap="square" rtlCol="0">
            <a:spAutoFit/>
          </a:bodyPr>
          <a:lstStyle/>
          <a:p>
            <a:pPr algn="just"/>
            <a:r>
              <a:rPr lang="fr-FR" sz="1600" dirty="0" smtClean="0">
                <a:solidFill>
                  <a:schemeClr val="tx1">
                    <a:lumMod val="75000"/>
                    <a:lumOff val="25000"/>
                  </a:schemeClr>
                </a:solidFill>
              </a:rPr>
              <a:t>Modalités de traitement des demandes d’AME pendant la période </a:t>
            </a:r>
            <a:r>
              <a:rPr lang="fr-FR" sz="1600" dirty="0" smtClean="0">
                <a:solidFill>
                  <a:schemeClr val="tx1">
                    <a:lumMod val="75000"/>
                    <a:lumOff val="25000"/>
                  </a:schemeClr>
                </a:solidFill>
              </a:rPr>
              <a:t>d’ état d’urgence sanitaire:</a:t>
            </a:r>
            <a:endParaRPr lang="fr-FR" sz="1600" dirty="0">
              <a:solidFill>
                <a:schemeClr val="tx1">
                  <a:lumMod val="75000"/>
                  <a:lumOff val="25000"/>
                </a:schemeClr>
              </a:solidFill>
            </a:endParaRPr>
          </a:p>
          <a:p>
            <a:pPr marL="285750" indent="-285750" algn="just">
              <a:buFont typeface="Arial" panose="020B0604020202020204" pitchFamily="34" charset="0"/>
              <a:buChar char="•"/>
            </a:pPr>
            <a:endParaRPr lang="fr-FR" sz="1600" b="1" dirty="0" smtClean="0">
              <a:solidFill>
                <a:schemeClr val="tx1">
                  <a:lumMod val="75000"/>
                  <a:lumOff val="25000"/>
                </a:schemeClr>
              </a:solidFill>
            </a:endParaRPr>
          </a:p>
          <a:p>
            <a:pPr marL="285750" indent="-285750" algn="just">
              <a:buFont typeface="Arial" panose="020B0604020202020204" pitchFamily="34" charset="0"/>
              <a:buChar char="•"/>
            </a:pPr>
            <a:r>
              <a:rPr lang="fr-FR" sz="1600" b="1" dirty="0" smtClean="0">
                <a:solidFill>
                  <a:schemeClr val="tx1">
                    <a:lumMod val="75000"/>
                    <a:lumOff val="25000"/>
                  </a:schemeClr>
                </a:solidFill>
              </a:rPr>
              <a:t>Les nouvelles demandes d’AME se font par courrier. </a:t>
            </a:r>
            <a:endParaRPr lang="fr-FR" sz="1600" b="1" dirty="0">
              <a:solidFill>
                <a:schemeClr val="tx1">
                  <a:lumMod val="75000"/>
                  <a:lumOff val="25000"/>
                </a:schemeClr>
              </a:solidFill>
            </a:endParaRPr>
          </a:p>
          <a:p>
            <a:pPr algn="just"/>
            <a:endParaRPr lang="fr-FR" sz="1000" b="1" dirty="0" smtClean="0">
              <a:solidFill>
                <a:schemeClr val="tx1">
                  <a:lumMod val="75000"/>
                  <a:lumOff val="25000"/>
                </a:schemeClr>
              </a:solidFill>
            </a:endParaRPr>
          </a:p>
          <a:p>
            <a:pPr marL="285750" indent="-285750" algn="just">
              <a:buFont typeface="Arial" panose="020B0604020202020204" pitchFamily="34" charset="0"/>
              <a:buChar char="•"/>
            </a:pPr>
            <a:r>
              <a:rPr lang="fr-FR" sz="1600" b="1" dirty="0">
                <a:solidFill>
                  <a:schemeClr val="tx1">
                    <a:lumMod val="75000"/>
                    <a:lumOff val="25000"/>
                  </a:schemeClr>
                </a:solidFill>
              </a:rPr>
              <a:t>Si les droits AME d’un assuré expirent pendant la période </a:t>
            </a:r>
            <a:r>
              <a:rPr lang="fr-FR" sz="1600" b="1" dirty="0" smtClean="0">
                <a:solidFill>
                  <a:schemeClr val="tx1">
                    <a:lumMod val="75000"/>
                    <a:lumOff val="25000"/>
                  </a:schemeClr>
                </a:solidFill>
              </a:rPr>
              <a:t>allant du 12 mars au 31 juillet, </a:t>
            </a:r>
            <a:r>
              <a:rPr lang="fr-FR" sz="1600" b="1" dirty="0">
                <a:solidFill>
                  <a:schemeClr val="tx1">
                    <a:lumMod val="75000"/>
                    <a:lumOff val="25000"/>
                  </a:schemeClr>
                </a:solidFill>
              </a:rPr>
              <a:t>une prolongation des droits de 3 mois est réalisée </a:t>
            </a:r>
            <a:r>
              <a:rPr lang="fr-FR" sz="1600" b="1" dirty="0" smtClean="0">
                <a:solidFill>
                  <a:schemeClr val="tx1">
                    <a:lumMod val="75000"/>
                    <a:lumOff val="25000"/>
                  </a:schemeClr>
                </a:solidFill>
              </a:rPr>
              <a:t>automatiquement.  </a:t>
            </a:r>
            <a:endParaRPr lang="fr-FR" sz="1600" b="1" dirty="0">
              <a:solidFill>
                <a:schemeClr val="tx1">
                  <a:lumMod val="75000"/>
                  <a:lumOff val="25000"/>
                </a:schemeClr>
              </a:solidFill>
            </a:endParaRPr>
          </a:p>
          <a:p>
            <a:pPr algn="just"/>
            <a:endParaRPr lang="fr-FR" sz="1000" dirty="0">
              <a:solidFill>
                <a:schemeClr val="tx1">
                  <a:lumMod val="75000"/>
                  <a:lumOff val="25000"/>
                </a:schemeClr>
              </a:solidFill>
            </a:endParaRPr>
          </a:p>
          <a:p>
            <a:pPr marL="285750" indent="-285750" algn="just">
              <a:buFont typeface="Arial" panose="020B0604020202020204" pitchFamily="34" charset="0"/>
              <a:buChar char="•"/>
            </a:pPr>
            <a:r>
              <a:rPr lang="fr-FR" sz="1600" b="1" dirty="0" smtClean="0">
                <a:solidFill>
                  <a:schemeClr val="tx1">
                    <a:lumMod val="75000"/>
                    <a:lumOff val="25000"/>
                  </a:schemeClr>
                </a:solidFill>
              </a:rPr>
              <a:t>Les accueils des CPAM étant fermés, il n’y a pas de délivrance de la carte, ce qui change : </a:t>
            </a:r>
          </a:p>
          <a:p>
            <a:pPr marL="742950" lvl="1" indent="-285750" algn="just">
              <a:buFont typeface="Arial" panose="020B0604020202020204" pitchFamily="34" charset="0"/>
              <a:buChar char="•"/>
            </a:pPr>
            <a:endParaRPr lang="fr-FR" sz="1000" b="1" dirty="0">
              <a:solidFill>
                <a:schemeClr val="tx1">
                  <a:lumMod val="75000"/>
                  <a:lumOff val="25000"/>
                </a:schemeClr>
              </a:solidFill>
            </a:endParaRPr>
          </a:p>
          <a:p>
            <a:pPr marL="1200150" lvl="2" indent="-285750" algn="just">
              <a:buFont typeface="Arial" panose="020B0604020202020204" pitchFamily="34" charset="0"/>
              <a:buChar char="•"/>
            </a:pPr>
            <a:r>
              <a:rPr lang="fr-FR" sz="1400" dirty="0" smtClean="0">
                <a:solidFill>
                  <a:schemeClr val="tx1">
                    <a:lumMod val="75000"/>
                    <a:lumOff val="25000"/>
                  </a:schemeClr>
                </a:solidFill>
              </a:rPr>
              <a:t>Si </a:t>
            </a:r>
            <a:r>
              <a:rPr lang="fr-FR" sz="1400" dirty="0" smtClean="0">
                <a:solidFill>
                  <a:schemeClr val="tx1">
                    <a:lumMod val="75000"/>
                    <a:lumOff val="25000"/>
                  </a:schemeClr>
                </a:solidFill>
              </a:rPr>
              <a:t>le demandeur a </a:t>
            </a:r>
            <a:r>
              <a:rPr lang="fr-FR" sz="1400" dirty="0" smtClean="0">
                <a:solidFill>
                  <a:schemeClr val="tx1">
                    <a:lumMod val="75000"/>
                    <a:lumOff val="25000"/>
                  </a:schemeClr>
                </a:solidFill>
              </a:rPr>
              <a:t>reçu, ces derniers jours, un courrier l’invitant à retirer sa carte</a:t>
            </a:r>
            <a:r>
              <a:rPr lang="fr-FR" sz="1400" dirty="0">
                <a:solidFill>
                  <a:schemeClr val="tx1">
                    <a:lumMod val="75000"/>
                    <a:lumOff val="25000"/>
                  </a:schemeClr>
                </a:solidFill>
              </a:rPr>
              <a:t> </a:t>
            </a:r>
            <a:r>
              <a:rPr lang="fr-FR" sz="1400" dirty="0" smtClean="0">
                <a:solidFill>
                  <a:schemeClr val="tx1">
                    <a:lumMod val="75000"/>
                    <a:lumOff val="25000"/>
                  </a:schemeClr>
                </a:solidFill>
              </a:rPr>
              <a:t>en CPAM =&gt; il montre le courrier d’invitation à récupérer sa carte AME comme justificatif de droits auprès </a:t>
            </a:r>
            <a:r>
              <a:rPr lang="fr-FR" sz="1400" dirty="0">
                <a:solidFill>
                  <a:schemeClr val="tx1">
                    <a:lumMod val="75000"/>
                    <a:lumOff val="25000"/>
                  </a:schemeClr>
                </a:solidFill>
              </a:rPr>
              <a:t>des </a:t>
            </a:r>
            <a:r>
              <a:rPr lang="fr-FR" sz="1400" dirty="0" smtClean="0">
                <a:solidFill>
                  <a:schemeClr val="tx1">
                    <a:lumMod val="75000"/>
                    <a:lumOff val="25000"/>
                  </a:schemeClr>
                </a:solidFill>
              </a:rPr>
              <a:t>professionnels de santé et établissements de santé.</a:t>
            </a:r>
          </a:p>
          <a:p>
            <a:pPr marL="1200150" lvl="2" indent="-285750" algn="just">
              <a:buFont typeface="Arial" panose="020B0604020202020204" pitchFamily="34" charset="0"/>
              <a:buChar char="•"/>
            </a:pPr>
            <a:endParaRPr lang="fr-FR" sz="1000" dirty="0">
              <a:solidFill>
                <a:schemeClr val="tx1">
                  <a:lumMod val="75000"/>
                  <a:lumOff val="25000"/>
                </a:schemeClr>
              </a:solidFill>
            </a:endParaRPr>
          </a:p>
          <a:p>
            <a:pPr marL="1200150" lvl="2" indent="-285750" algn="just">
              <a:buFont typeface="Arial" panose="020B0604020202020204" pitchFamily="34" charset="0"/>
              <a:buChar char="•"/>
            </a:pPr>
            <a:r>
              <a:rPr lang="fr-FR" sz="1400" dirty="0" smtClean="0">
                <a:solidFill>
                  <a:schemeClr val="tx1">
                    <a:lumMod val="75000"/>
                    <a:lumOff val="25000"/>
                  </a:schemeClr>
                </a:solidFill>
              </a:rPr>
              <a:t>Si </a:t>
            </a:r>
            <a:r>
              <a:rPr lang="fr-FR" sz="1600" dirty="0" smtClean="0">
                <a:solidFill>
                  <a:schemeClr val="tx1">
                    <a:lumMod val="75000"/>
                    <a:lumOff val="25000"/>
                  </a:schemeClr>
                </a:solidFill>
              </a:rPr>
              <a:t>la</a:t>
            </a:r>
            <a:r>
              <a:rPr lang="fr-FR" sz="1600" b="1" dirty="0" smtClean="0">
                <a:solidFill>
                  <a:schemeClr val="tx1">
                    <a:lumMod val="75000"/>
                    <a:lumOff val="25000"/>
                  </a:schemeClr>
                </a:solidFill>
              </a:rPr>
              <a:t> </a:t>
            </a:r>
            <a:r>
              <a:rPr lang="fr-FR" sz="1400" dirty="0" smtClean="0">
                <a:solidFill>
                  <a:schemeClr val="tx1">
                    <a:lumMod val="75000"/>
                    <a:lumOff val="25000"/>
                  </a:schemeClr>
                </a:solidFill>
              </a:rPr>
              <a:t>demande d’AME est réalisée au </a:t>
            </a:r>
            <a:r>
              <a:rPr lang="fr-FR" sz="1400" dirty="0" smtClean="0">
                <a:solidFill>
                  <a:schemeClr val="tx1">
                    <a:lumMod val="75000"/>
                    <a:lumOff val="25000"/>
                  </a:schemeClr>
                </a:solidFill>
              </a:rPr>
              <a:t>cours de la période de confinement et que le droit est accordé =&gt; </a:t>
            </a:r>
            <a:r>
              <a:rPr lang="fr-FR" sz="1400" dirty="0" smtClean="0">
                <a:solidFill>
                  <a:schemeClr val="tx1">
                    <a:lumMod val="75000"/>
                    <a:lumOff val="25000"/>
                  </a:schemeClr>
                </a:solidFill>
              </a:rPr>
              <a:t>le demandeur reçoit </a:t>
            </a:r>
            <a:r>
              <a:rPr lang="fr-FR" sz="1400" dirty="0" smtClean="0">
                <a:solidFill>
                  <a:schemeClr val="tx1">
                    <a:lumMod val="75000"/>
                    <a:lumOff val="25000"/>
                  </a:schemeClr>
                </a:solidFill>
              </a:rPr>
              <a:t>un courrier qui sert de justificatif de </a:t>
            </a:r>
            <a:r>
              <a:rPr lang="fr-FR" sz="1400" dirty="0" smtClean="0">
                <a:solidFill>
                  <a:schemeClr val="tx1">
                    <a:lumMod val="75000"/>
                    <a:lumOff val="25000"/>
                  </a:schemeClr>
                </a:solidFill>
              </a:rPr>
              <a:t>droit </a:t>
            </a:r>
            <a:r>
              <a:rPr lang="fr-FR" sz="1400" dirty="0" smtClean="0">
                <a:solidFill>
                  <a:schemeClr val="tx1">
                    <a:lumMod val="75000"/>
                    <a:lumOff val="25000"/>
                  </a:schemeClr>
                </a:solidFill>
              </a:rPr>
              <a:t>auprès des professionnels de santé. Il récupérera sa carte AME après la période de confinement, quand les CPAM auront retrouvé leurs conditions de travail normales.</a:t>
            </a:r>
          </a:p>
          <a:p>
            <a:pPr marL="1200150" lvl="2" indent="-285750" algn="just">
              <a:buFont typeface="Arial" panose="020B0604020202020204" pitchFamily="34" charset="0"/>
              <a:buChar char="•"/>
            </a:pPr>
            <a:endParaRPr lang="fr-FR" sz="1000" dirty="0">
              <a:solidFill>
                <a:schemeClr val="tx1">
                  <a:lumMod val="75000"/>
                  <a:lumOff val="25000"/>
                </a:schemeClr>
              </a:solidFill>
            </a:endParaRPr>
          </a:p>
          <a:p>
            <a:pPr marL="1200150" lvl="2" indent="-285750" algn="just">
              <a:buFont typeface="Arial" panose="020B0604020202020204" pitchFamily="34" charset="0"/>
              <a:buChar char="•"/>
            </a:pPr>
            <a:r>
              <a:rPr lang="fr-FR" sz="1400" dirty="0" smtClean="0">
                <a:solidFill>
                  <a:schemeClr val="tx1">
                    <a:lumMod val="75000"/>
                    <a:lumOff val="25000"/>
                  </a:schemeClr>
                </a:solidFill>
              </a:rPr>
              <a:t>Pour les rééditions de cartes (perte, vol, ajout d’un bénéficiaire…), un </a:t>
            </a:r>
            <a:r>
              <a:rPr lang="fr-FR" sz="1400" dirty="0" smtClean="0">
                <a:solidFill>
                  <a:schemeClr val="tx1">
                    <a:lumMod val="75000"/>
                    <a:lumOff val="25000"/>
                  </a:schemeClr>
                </a:solidFill>
              </a:rPr>
              <a:t>duplicata papier </a:t>
            </a:r>
            <a:r>
              <a:rPr lang="fr-FR" sz="1400" dirty="0" smtClean="0">
                <a:solidFill>
                  <a:schemeClr val="tx1">
                    <a:lumMod val="75000"/>
                    <a:lumOff val="25000"/>
                  </a:schemeClr>
                </a:solidFill>
              </a:rPr>
              <a:t>de justificati</a:t>
            </a:r>
            <a:r>
              <a:rPr lang="fr-FR" sz="1400" dirty="0" smtClean="0">
                <a:solidFill>
                  <a:schemeClr val="tx1">
                    <a:lumMod val="75000"/>
                    <a:lumOff val="25000"/>
                  </a:schemeClr>
                </a:solidFill>
              </a:rPr>
              <a:t>f </a:t>
            </a:r>
            <a:r>
              <a:rPr lang="fr-FR" sz="1400" dirty="0" smtClean="0">
                <a:solidFill>
                  <a:schemeClr val="tx1">
                    <a:lumMod val="75000"/>
                    <a:lumOff val="25000"/>
                  </a:schemeClr>
                </a:solidFill>
              </a:rPr>
              <a:t>de droit est </a:t>
            </a:r>
            <a:r>
              <a:rPr lang="fr-FR" sz="1400" dirty="0" smtClean="0">
                <a:solidFill>
                  <a:schemeClr val="tx1">
                    <a:lumMod val="75000"/>
                    <a:lumOff val="25000"/>
                  </a:schemeClr>
                </a:solidFill>
              </a:rPr>
              <a:t>envoyé </a:t>
            </a:r>
            <a:r>
              <a:rPr lang="fr-FR" sz="1400" dirty="0" smtClean="0">
                <a:solidFill>
                  <a:schemeClr val="tx1">
                    <a:lumMod val="75000"/>
                    <a:lumOff val="25000"/>
                  </a:schemeClr>
                </a:solidFill>
              </a:rPr>
              <a:t>au bénéficiaire</a:t>
            </a:r>
            <a:r>
              <a:rPr lang="fr-FR" sz="1400" dirty="0" smtClean="0">
                <a:solidFill>
                  <a:schemeClr val="tx1">
                    <a:lumMod val="75000"/>
                    <a:lumOff val="25000"/>
                  </a:schemeClr>
                </a:solidFill>
              </a:rPr>
              <a:t>, </a:t>
            </a:r>
            <a:r>
              <a:rPr lang="fr-FR" sz="1400" dirty="0" smtClean="0">
                <a:solidFill>
                  <a:schemeClr val="tx1">
                    <a:lumMod val="75000"/>
                    <a:lumOff val="25000"/>
                  </a:schemeClr>
                </a:solidFill>
              </a:rPr>
              <a:t>valable jusqu’à la fin du droit AME.</a:t>
            </a:r>
          </a:p>
          <a:p>
            <a:pPr lvl="2" algn="just"/>
            <a:endParaRPr lang="fr-FR" sz="1000" dirty="0">
              <a:solidFill>
                <a:schemeClr val="tx1">
                  <a:lumMod val="75000"/>
                  <a:lumOff val="25000"/>
                </a:schemeClr>
              </a:solidFill>
            </a:endParaRPr>
          </a:p>
          <a:p>
            <a:pPr lvl="2" algn="just"/>
            <a:r>
              <a:rPr lang="fr-FR" sz="1400" i="1" dirty="0" smtClean="0">
                <a:solidFill>
                  <a:schemeClr val="tx1">
                    <a:lumMod val="75000"/>
                    <a:lumOff val="25000"/>
                  </a:schemeClr>
                </a:solidFill>
                <a:effectLst>
                  <a:outerShdw blurRad="38100" dist="38100" dir="2700000" algn="tl">
                    <a:srgbClr val="000000">
                      <a:alpha val="43137"/>
                    </a:srgbClr>
                  </a:outerShdw>
                </a:effectLst>
              </a:rPr>
              <a:t>Une communication de ces instructions </a:t>
            </a:r>
            <a:r>
              <a:rPr lang="fr-FR" sz="1400" i="1" dirty="0">
                <a:solidFill>
                  <a:schemeClr val="tx1">
                    <a:lumMod val="75000"/>
                    <a:lumOff val="25000"/>
                  </a:schemeClr>
                </a:solidFill>
                <a:effectLst>
                  <a:outerShdw blurRad="38100" dist="38100" dir="2700000" algn="tl">
                    <a:srgbClr val="000000">
                      <a:alpha val="43137"/>
                    </a:srgbClr>
                  </a:outerShdw>
                </a:effectLst>
              </a:rPr>
              <a:t>va être réalisée à très court </a:t>
            </a:r>
            <a:r>
              <a:rPr lang="fr-FR" sz="1400" i="1" dirty="0" smtClean="0">
                <a:solidFill>
                  <a:schemeClr val="tx1">
                    <a:lumMod val="75000"/>
                    <a:lumOff val="25000"/>
                  </a:schemeClr>
                </a:solidFill>
                <a:effectLst>
                  <a:outerShdw blurRad="38100" dist="38100" dir="2700000" algn="tl">
                    <a:srgbClr val="000000">
                      <a:alpha val="43137"/>
                    </a:srgbClr>
                  </a:outerShdw>
                </a:effectLst>
              </a:rPr>
              <a:t>terme auprès des établissements et </a:t>
            </a:r>
            <a:r>
              <a:rPr lang="fr-FR" sz="1400" i="1" dirty="0">
                <a:solidFill>
                  <a:schemeClr val="tx1">
                    <a:lumMod val="75000"/>
                    <a:lumOff val="25000"/>
                  </a:schemeClr>
                </a:solidFill>
                <a:effectLst>
                  <a:outerShdw blurRad="38100" dist="38100" dir="2700000" algn="tl">
                    <a:srgbClr val="000000">
                      <a:alpha val="43137"/>
                    </a:srgbClr>
                  </a:outerShdw>
                </a:effectLst>
              </a:rPr>
              <a:t>professionnels</a:t>
            </a:r>
            <a:r>
              <a:rPr lang="fr-FR" sz="1400" i="1" dirty="0" smtClean="0">
                <a:solidFill>
                  <a:schemeClr val="tx1">
                    <a:lumMod val="75000"/>
                    <a:lumOff val="25000"/>
                  </a:schemeClr>
                </a:solidFill>
                <a:effectLst>
                  <a:outerShdw blurRad="38100" dist="38100" dir="2700000" algn="tl">
                    <a:srgbClr val="000000">
                      <a:alpha val="43137"/>
                    </a:srgbClr>
                  </a:outerShdw>
                </a:effectLst>
              </a:rPr>
              <a:t> de santé. Nous vous tenons informés dès qu’elle sera réalisée.</a:t>
            </a:r>
          </a:p>
          <a:p>
            <a:pPr marL="1200150" lvl="2" indent="-285750" algn="just">
              <a:buFont typeface="Arial" panose="020B0604020202020204" pitchFamily="34" charset="0"/>
              <a:buChar char="•"/>
            </a:pPr>
            <a:endParaRPr lang="fr-FR" sz="1000" dirty="0" smtClean="0">
              <a:solidFill>
                <a:srgbClr val="000000"/>
              </a:solidFill>
              <a:ea typeface="Calibri"/>
              <a:cs typeface="Times New Roman"/>
            </a:endParaRPr>
          </a:p>
          <a:p>
            <a:pPr marL="285750" lvl="2" indent="-285750" algn="just">
              <a:buFont typeface="Arial" panose="020B0604020202020204" pitchFamily="34" charset="0"/>
              <a:buChar char="•"/>
            </a:pPr>
            <a:r>
              <a:rPr lang="fr-FR" sz="1600" b="1" dirty="0" smtClean="0">
                <a:solidFill>
                  <a:schemeClr val="tx1">
                    <a:lumMod val="75000"/>
                    <a:lumOff val="25000"/>
                  </a:schemeClr>
                </a:solidFill>
              </a:rPr>
              <a:t>Pour </a:t>
            </a:r>
            <a:r>
              <a:rPr lang="fr-FR" sz="1600" b="1" dirty="0">
                <a:solidFill>
                  <a:schemeClr val="tx1">
                    <a:lumMod val="75000"/>
                    <a:lumOff val="25000"/>
                  </a:schemeClr>
                </a:solidFill>
              </a:rPr>
              <a:t>les soins urgents et vitaux, une dispense de demande préalable d’AME par </a:t>
            </a:r>
            <a:r>
              <a:rPr lang="fr-FR" sz="1600" b="1" dirty="0" smtClean="0">
                <a:solidFill>
                  <a:schemeClr val="tx1">
                    <a:lumMod val="75000"/>
                    <a:lumOff val="25000"/>
                  </a:schemeClr>
                </a:solidFill>
              </a:rPr>
              <a:t>les établissements </a:t>
            </a:r>
            <a:r>
              <a:rPr lang="fr-FR" sz="1600" b="1" dirty="0">
                <a:solidFill>
                  <a:schemeClr val="tx1">
                    <a:lumMod val="75000"/>
                    <a:lumOff val="25000"/>
                  </a:schemeClr>
                </a:solidFill>
              </a:rPr>
              <a:t>de santé est prévue pendant toute la durée de la période d’urgence sanitaire.</a:t>
            </a:r>
          </a:p>
        </p:txBody>
      </p:sp>
      <p:sp>
        <p:nvSpPr>
          <p:cNvPr id="8" name="Espace réservé du numéro de diapositive 4"/>
          <p:cNvSpPr>
            <a:spLocks noGrp="1"/>
          </p:cNvSpPr>
          <p:nvPr>
            <p:ph type="sldNum" sz="quarter" idx="12"/>
          </p:nvPr>
        </p:nvSpPr>
        <p:spPr>
          <a:xfrm>
            <a:off x="6676837" y="6368613"/>
            <a:ext cx="981472" cy="365125"/>
          </a:xfrm>
        </p:spPr>
        <p:txBody>
          <a:bodyPr/>
          <a:lstStyle/>
          <a:p>
            <a:fld id="{9666F9E8-16D1-4D82-941D-D24C9BAC6F29}" type="slidenum">
              <a:rPr lang="fr-FR" smtClean="0"/>
              <a:pPr/>
              <a:t>4</a:t>
            </a:fld>
            <a:endParaRPr lang="fr-FR"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1492" y="5229200"/>
            <a:ext cx="549484" cy="527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34585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46802"/>
            <a:ext cx="8229600" cy="706090"/>
          </a:xfrm>
        </p:spPr>
        <p:txBody>
          <a:bodyPr/>
          <a:lstStyle/>
          <a:p>
            <a:r>
              <a:rPr lang="fr-FR" dirty="0" smtClean="0">
                <a:solidFill>
                  <a:schemeClr val="tx1">
                    <a:lumMod val="75000"/>
                    <a:lumOff val="25000"/>
                  </a:schemeClr>
                </a:solidFill>
              </a:rPr>
              <a:t>Autres</a:t>
            </a:r>
            <a:endParaRPr lang="fr-FR" dirty="0">
              <a:solidFill>
                <a:schemeClr val="tx1">
                  <a:lumMod val="75000"/>
                  <a:lumOff val="25000"/>
                </a:schemeClr>
              </a:solidFill>
            </a:endParaRPr>
          </a:p>
        </p:txBody>
      </p:sp>
      <p:sp>
        <p:nvSpPr>
          <p:cNvPr id="3" name="ZoneTexte 2"/>
          <p:cNvSpPr txBox="1"/>
          <p:nvPr/>
        </p:nvSpPr>
        <p:spPr>
          <a:xfrm>
            <a:off x="395536" y="1188203"/>
            <a:ext cx="8568952" cy="338554"/>
          </a:xfrm>
          <a:prstGeom prst="rect">
            <a:avLst/>
          </a:prstGeom>
          <a:noFill/>
        </p:spPr>
        <p:txBody>
          <a:bodyPr wrap="square" rtlCol="0">
            <a:spAutoFit/>
          </a:bodyPr>
          <a:lstStyle/>
          <a:p>
            <a:r>
              <a:rPr lang="fr-FR" sz="1600" dirty="0">
                <a:solidFill>
                  <a:schemeClr val="tx1">
                    <a:lumMod val="75000"/>
                    <a:lumOff val="25000"/>
                  </a:schemeClr>
                </a:solidFill>
              </a:rPr>
              <a:t>L’Assurance Maladie traite </a:t>
            </a:r>
            <a:r>
              <a:rPr lang="fr-FR" sz="1600" dirty="0" smtClean="0">
                <a:solidFill>
                  <a:schemeClr val="tx1">
                    <a:lumMod val="75000"/>
                    <a:lumOff val="25000"/>
                  </a:schemeClr>
                </a:solidFill>
              </a:rPr>
              <a:t>prioritairement l’ensemble des prestations ci-dessous :</a:t>
            </a:r>
            <a:endParaRPr lang="fr-FR" sz="1600" dirty="0">
              <a:solidFill>
                <a:schemeClr val="tx1">
                  <a:lumMod val="75000"/>
                  <a:lumOff val="25000"/>
                </a:schemeClr>
              </a:solidFill>
            </a:endParaRPr>
          </a:p>
        </p:txBody>
      </p:sp>
      <p:sp>
        <p:nvSpPr>
          <p:cNvPr id="8" name="Espace réservé du numéro de diapositive 4"/>
          <p:cNvSpPr>
            <a:spLocks noGrp="1"/>
          </p:cNvSpPr>
          <p:nvPr>
            <p:ph type="sldNum" sz="quarter" idx="12"/>
          </p:nvPr>
        </p:nvSpPr>
        <p:spPr>
          <a:xfrm>
            <a:off x="6676837" y="6368613"/>
            <a:ext cx="981472" cy="365125"/>
          </a:xfrm>
        </p:spPr>
        <p:txBody>
          <a:bodyPr/>
          <a:lstStyle/>
          <a:p>
            <a:fld id="{9666F9E8-16D1-4D82-941D-D24C9BAC6F29}" type="slidenum">
              <a:rPr lang="fr-FR" smtClean="0"/>
              <a:pPr/>
              <a:t>5</a:t>
            </a:fld>
            <a:endParaRPr lang="fr-FR" dirty="0"/>
          </a:p>
        </p:txBody>
      </p:sp>
      <p:sp>
        <p:nvSpPr>
          <p:cNvPr id="4" name="ZoneTexte 3"/>
          <p:cNvSpPr txBox="1"/>
          <p:nvPr/>
        </p:nvSpPr>
        <p:spPr>
          <a:xfrm>
            <a:off x="1015920" y="2415464"/>
            <a:ext cx="1876604" cy="584775"/>
          </a:xfrm>
          <a:prstGeom prst="rect">
            <a:avLst/>
          </a:prstGeom>
          <a:noFill/>
          <a:ln w="28575">
            <a:solidFill>
              <a:schemeClr val="accent6">
                <a:lumMod val="75000"/>
              </a:schemeClr>
            </a:solidFill>
          </a:ln>
        </p:spPr>
        <p:txBody>
          <a:bodyPr wrap="none" rtlCol="0">
            <a:spAutoFit/>
          </a:bodyPr>
          <a:lstStyle/>
          <a:p>
            <a:pPr algn="ctr"/>
            <a:r>
              <a:rPr lang="fr-FR" sz="1600" b="1" dirty="0">
                <a:solidFill>
                  <a:schemeClr val="tx1">
                    <a:lumMod val="75000"/>
                    <a:lumOff val="25000"/>
                  </a:schemeClr>
                </a:solidFill>
              </a:rPr>
              <a:t>E</a:t>
            </a:r>
            <a:r>
              <a:rPr lang="fr-FR" sz="1600" b="1" dirty="0" smtClean="0">
                <a:solidFill>
                  <a:schemeClr val="tx1">
                    <a:lumMod val="75000"/>
                    <a:lumOff val="25000"/>
                  </a:schemeClr>
                </a:solidFill>
              </a:rPr>
              <a:t>nregistrement </a:t>
            </a:r>
            <a:r>
              <a:rPr lang="fr-FR" sz="1600" b="1" dirty="0">
                <a:solidFill>
                  <a:schemeClr val="tx1">
                    <a:lumMod val="75000"/>
                    <a:lumOff val="25000"/>
                  </a:schemeClr>
                </a:solidFill>
              </a:rPr>
              <a:t>des </a:t>
            </a:r>
            <a:endParaRPr lang="fr-FR" sz="1600" b="1" dirty="0" smtClean="0">
              <a:solidFill>
                <a:schemeClr val="tx1">
                  <a:lumMod val="75000"/>
                  <a:lumOff val="25000"/>
                </a:schemeClr>
              </a:solidFill>
            </a:endParaRPr>
          </a:p>
          <a:p>
            <a:pPr algn="ctr"/>
            <a:r>
              <a:rPr lang="fr-FR" sz="1600" b="1" dirty="0" smtClean="0">
                <a:solidFill>
                  <a:schemeClr val="tx1">
                    <a:lumMod val="75000"/>
                    <a:lumOff val="25000"/>
                  </a:schemeClr>
                </a:solidFill>
              </a:rPr>
              <a:t>d’arrêt </a:t>
            </a:r>
            <a:r>
              <a:rPr lang="fr-FR" sz="1600" b="1" dirty="0">
                <a:solidFill>
                  <a:schemeClr val="tx1">
                    <a:lumMod val="75000"/>
                    <a:lumOff val="25000"/>
                  </a:schemeClr>
                </a:solidFill>
              </a:rPr>
              <a:t>de travail</a:t>
            </a:r>
            <a:endParaRPr lang="fr-FR" sz="1600" dirty="0"/>
          </a:p>
        </p:txBody>
      </p:sp>
      <p:sp>
        <p:nvSpPr>
          <p:cNvPr id="7" name="ZoneTexte 6"/>
          <p:cNvSpPr txBox="1"/>
          <p:nvPr/>
        </p:nvSpPr>
        <p:spPr>
          <a:xfrm>
            <a:off x="3977808" y="2415464"/>
            <a:ext cx="2378729" cy="584775"/>
          </a:xfrm>
          <a:prstGeom prst="rect">
            <a:avLst/>
          </a:prstGeom>
          <a:noFill/>
          <a:ln w="28575">
            <a:solidFill>
              <a:schemeClr val="accent6">
                <a:lumMod val="75000"/>
              </a:schemeClr>
            </a:solidFill>
          </a:ln>
        </p:spPr>
        <p:txBody>
          <a:bodyPr wrap="none" rtlCol="0">
            <a:spAutoFit/>
          </a:bodyPr>
          <a:lstStyle/>
          <a:p>
            <a:pPr algn="ctr"/>
            <a:r>
              <a:rPr lang="fr-FR" sz="1600" b="1" dirty="0" smtClean="0">
                <a:solidFill>
                  <a:schemeClr val="tx1">
                    <a:lumMod val="75000"/>
                    <a:lumOff val="25000"/>
                  </a:schemeClr>
                </a:solidFill>
              </a:rPr>
              <a:t>Paiement </a:t>
            </a:r>
            <a:r>
              <a:rPr lang="fr-FR" sz="1600" b="1" dirty="0">
                <a:solidFill>
                  <a:schemeClr val="tx1">
                    <a:lumMod val="75000"/>
                    <a:lumOff val="25000"/>
                  </a:schemeClr>
                </a:solidFill>
              </a:rPr>
              <a:t>des indemnités </a:t>
            </a:r>
            <a:endParaRPr lang="fr-FR" sz="1600" b="1" dirty="0" smtClean="0">
              <a:solidFill>
                <a:schemeClr val="tx1">
                  <a:lumMod val="75000"/>
                  <a:lumOff val="25000"/>
                </a:schemeClr>
              </a:solidFill>
            </a:endParaRPr>
          </a:p>
          <a:p>
            <a:pPr algn="ctr"/>
            <a:r>
              <a:rPr lang="fr-FR" sz="1600" b="1" dirty="0" smtClean="0">
                <a:solidFill>
                  <a:schemeClr val="tx1">
                    <a:lumMod val="75000"/>
                    <a:lumOff val="25000"/>
                  </a:schemeClr>
                </a:solidFill>
              </a:rPr>
              <a:t>journalières</a:t>
            </a:r>
            <a:endParaRPr lang="fr-FR" sz="1600" dirty="0"/>
          </a:p>
        </p:txBody>
      </p:sp>
      <p:sp>
        <p:nvSpPr>
          <p:cNvPr id="9" name="ZoneTexte 8"/>
          <p:cNvSpPr txBox="1"/>
          <p:nvPr/>
        </p:nvSpPr>
        <p:spPr>
          <a:xfrm>
            <a:off x="6283486" y="3496430"/>
            <a:ext cx="1960922" cy="338554"/>
          </a:xfrm>
          <a:prstGeom prst="rect">
            <a:avLst/>
          </a:prstGeom>
          <a:noFill/>
          <a:ln w="28575">
            <a:solidFill>
              <a:schemeClr val="accent6">
                <a:lumMod val="75000"/>
              </a:schemeClr>
            </a:solidFill>
          </a:ln>
        </p:spPr>
        <p:txBody>
          <a:bodyPr wrap="none" rtlCol="0">
            <a:spAutoFit/>
          </a:bodyPr>
          <a:lstStyle/>
          <a:p>
            <a:pPr algn="ctr"/>
            <a:r>
              <a:rPr lang="fr-FR" sz="1600" b="1" dirty="0" smtClean="0">
                <a:solidFill>
                  <a:schemeClr val="tx1">
                    <a:lumMod val="75000"/>
                    <a:lumOff val="25000"/>
                  </a:schemeClr>
                </a:solidFill>
              </a:rPr>
              <a:t>Paiement </a:t>
            </a:r>
            <a:r>
              <a:rPr lang="fr-FR" sz="1600" b="1" dirty="0">
                <a:solidFill>
                  <a:schemeClr val="tx1">
                    <a:lumMod val="75000"/>
                    <a:lumOff val="25000"/>
                  </a:schemeClr>
                </a:solidFill>
              </a:rPr>
              <a:t>des rentes </a:t>
            </a:r>
            <a:endParaRPr lang="fr-FR" sz="1600" dirty="0"/>
          </a:p>
        </p:txBody>
      </p:sp>
      <p:sp>
        <p:nvSpPr>
          <p:cNvPr id="10" name="ZoneTexte 9"/>
          <p:cNvSpPr txBox="1"/>
          <p:nvPr/>
        </p:nvSpPr>
        <p:spPr>
          <a:xfrm>
            <a:off x="1933655" y="5048180"/>
            <a:ext cx="1936877" cy="584775"/>
          </a:xfrm>
          <a:prstGeom prst="rect">
            <a:avLst/>
          </a:prstGeom>
          <a:noFill/>
          <a:ln w="28575">
            <a:solidFill>
              <a:schemeClr val="accent6">
                <a:lumMod val="75000"/>
              </a:schemeClr>
            </a:solidFill>
          </a:ln>
        </p:spPr>
        <p:txBody>
          <a:bodyPr wrap="none" rtlCol="0">
            <a:spAutoFit/>
          </a:bodyPr>
          <a:lstStyle/>
          <a:p>
            <a:pPr algn="ctr"/>
            <a:r>
              <a:rPr lang="fr-FR" sz="1600" b="1" dirty="0" smtClean="0">
                <a:solidFill>
                  <a:schemeClr val="tx1">
                    <a:lumMod val="75000"/>
                    <a:lumOff val="25000"/>
                  </a:schemeClr>
                </a:solidFill>
              </a:rPr>
              <a:t>Paiement des </a:t>
            </a:r>
          </a:p>
          <a:p>
            <a:pPr algn="ctr"/>
            <a:r>
              <a:rPr lang="fr-FR" sz="1600" b="1" dirty="0" smtClean="0">
                <a:solidFill>
                  <a:schemeClr val="tx1">
                    <a:lumMod val="75000"/>
                    <a:lumOff val="25000"/>
                  </a:schemeClr>
                </a:solidFill>
              </a:rPr>
              <a:t>pensions </a:t>
            </a:r>
            <a:r>
              <a:rPr lang="fr-FR" sz="1600" b="1" dirty="0">
                <a:solidFill>
                  <a:schemeClr val="tx1">
                    <a:lumMod val="75000"/>
                    <a:lumOff val="25000"/>
                  </a:schemeClr>
                </a:solidFill>
              </a:rPr>
              <a:t>d’invalidité</a:t>
            </a:r>
            <a:endParaRPr lang="fr-FR" sz="1600" dirty="0"/>
          </a:p>
        </p:txBody>
      </p:sp>
      <p:sp>
        <p:nvSpPr>
          <p:cNvPr id="11" name="ZoneTexte 10"/>
          <p:cNvSpPr txBox="1"/>
          <p:nvPr/>
        </p:nvSpPr>
        <p:spPr>
          <a:xfrm>
            <a:off x="5278723" y="4632682"/>
            <a:ext cx="2230675" cy="830997"/>
          </a:xfrm>
          <a:prstGeom prst="rect">
            <a:avLst/>
          </a:prstGeom>
          <a:noFill/>
          <a:ln w="28575">
            <a:solidFill>
              <a:schemeClr val="accent6">
                <a:lumMod val="75000"/>
              </a:schemeClr>
            </a:solidFill>
          </a:ln>
        </p:spPr>
        <p:txBody>
          <a:bodyPr wrap="none" rtlCol="0">
            <a:spAutoFit/>
          </a:bodyPr>
          <a:lstStyle/>
          <a:p>
            <a:pPr algn="ctr"/>
            <a:r>
              <a:rPr lang="fr-FR" sz="1600" b="1" dirty="0" smtClean="0">
                <a:solidFill>
                  <a:schemeClr val="tx1">
                    <a:lumMod val="75000"/>
                    <a:lumOff val="25000"/>
                  </a:schemeClr>
                </a:solidFill>
              </a:rPr>
              <a:t>Frais </a:t>
            </a:r>
            <a:r>
              <a:rPr lang="fr-FR" sz="1600" b="1" dirty="0">
                <a:solidFill>
                  <a:schemeClr val="tx1">
                    <a:lumMod val="75000"/>
                    <a:lumOff val="25000"/>
                  </a:schemeClr>
                </a:solidFill>
              </a:rPr>
              <a:t>de santé </a:t>
            </a:r>
            <a:r>
              <a:rPr lang="fr-FR" sz="1600" b="1" dirty="0" smtClean="0">
                <a:solidFill>
                  <a:schemeClr val="tx1">
                    <a:lumMod val="75000"/>
                    <a:lumOff val="25000"/>
                  </a:schemeClr>
                </a:solidFill>
              </a:rPr>
              <a:t>parvenus </a:t>
            </a:r>
          </a:p>
          <a:p>
            <a:pPr algn="ctr"/>
            <a:r>
              <a:rPr lang="fr-FR" sz="1600" b="1" dirty="0" smtClean="0">
                <a:solidFill>
                  <a:schemeClr val="tx1">
                    <a:lumMod val="75000"/>
                    <a:lumOff val="25000"/>
                  </a:schemeClr>
                </a:solidFill>
              </a:rPr>
              <a:t>de </a:t>
            </a:r>
            <a:r>
              <a:rPr lang="fr-FR" sz="1600" b="1" dirty="0">
                <a:solidFill>
                  <a:schemeClr val="tx1">
                    <a:lumMod val="75000"/>
                    <a:lumOff val="25000"/>
                  </a:schemeClr>
                </a:solidFill>
              </a:rPr>
              <a:t>façon dématérialisé </a:t>
            </a:r>
            <a:endParaRPr lang="fr-FR" sz="1600" b="1" dirty="0" smtClean="0">
              <a:solidFill>
                <a:schemeClr val="tx1">
                  <a:lumMod val="75000"/>
                  <a:lumOff val="25000"/>
                </a:schemeClr>
              </a:solidFill>
            </a:endParaRPr>
          </a:p>
          <a:p>
            <a:pPr algn="ctr"/>
            <a:r>
              <a:rPr lang="fr-FR" sz="1600" b="1" dirty="0" smtClean="0">
                <a:solidFill>
                  <a:schemeClr val="tx1">
                    <a:lumMod val="75000"/>
                    <a:lumOff val="25000"/>
                  </a:schemeClr>
                </a:solidFill>
              </a:rPr>
              <a:t>(</a:t>
            </a:r>
            <a:r>
              <a:rPr lang="fr-FR" sz="1600" b="1" dirty="0">
                <a:solidFill>
                  <a:schemeClr val="tx1">
                    <a:lumMod val="75000"/>
                    <a:lumOff val="25000"/>
                  </a:schemeClr>
                </a:solidFill>
              </a:rPr>
              <a:t>via carte vitale).</a:t>
            </a:r>
          </a:p>
        </p:txBody>
      </p:sp>
      <p:sp>
        <p:nvSpPr>
          <p:cNvPr id="12" name="ZoneTexte 11"/>
          <p:cNvSpPr txBox="1"/>
          <p:nvPr/>
        </p:nvSpPr>
        <p:spPr>
          <a:xfrm>
            <a:off x="1178177" y="3564304"/>
            <a:ext cx="3428696" cy="830997"/>
          </a:xfrm>
          <a:prstGeom prst="rect">
            <a:avLst/>
          </a:prstGeom>
          <a:noFill/>
          <a:ln w="28575">
            <a:solidFill>
              <a:schemeClr val="accent6">
                <a:lumMod val="75000"/>
              </a:schemeClr>
            </a:solidFill>
          </a:ln>
        </p:spPr>
        <p:txBody>
          <a:bodyPr wrap="none" rtlCol="0">
            <a:spAutoFit/>
          </a:bodyPr>
          <a:lstStyle/>
          <a:p>
            <a:pPr algn="ctr"/>
            <a:r>
              <a:rPr lang="fr-FR" sz="1600" b="1" dirty="0">
                <a:solidFill>
                  <a:schemeClr val="tx1">
                    <a:lumMod val="75000"/>
                    <a:lumOff val="25000"/>
                  </a:schemeClr>
                </a:solidFill>
              </a:rPr>
              <a:t>E</a:t>
            </a:r>
            <a:r>
              <a:rPr lang="fr-FR" sz="1600" b="1" dirty="0" smtClean="0">
                <a:solidFill>
                  <a:schemeClr val="tx1">
                    <a:lumMod val="75000"/>
                    <a:lumOff val="25000"/>
                  </a:schemeClr>
                </a:solidFill>
              </a:rPr>
              <a:t>nregistrement </a:t>
            </a:r>
            <a:r>
              <a:rPr lang="fr-FR" sz="1600" b="1" dirty="0">
                <a:solidFill>
                  <a:schemeClr val="tx1">
                    <a:lumMod val="75000"/>
                    <a:lumOff val="25000"/>
                  </a:schemeClr>
                </a:solidFill>
              </a:rPr>
              <a:t>des </a:t>
            </a:r>
            <a:endParaRPr lang="fr-FR" sz="1600" b="1" dirty="0" smtClean="0">
              <a:solidFill>
                <a:schemeClr val="tx1">
                  <a:lumMod val="75000"/>
                  <a:lumOff val="25000"/>
                </a:schemeClr>
              </a:solidFill>
            </a:endParaRPr>
          </a:p>
          <a:p>
            <a:pPr algn="ctr"/>
            <a:r>
              <a:rPr lang="fr-FR" sz="1600" b="1" dirty="0" smtClean="0">
                <a:solidFill>
                  <a:schemeClr val="tx1">
                    <a:lumMod val="75000"/>
                    <a:lumOff val="25000"/>
                  </a:schemeClr>
                </a:solidFill>
              </a:rPr>
              <a:t>démarches « accidents </a:t>
            </a:r>
          </a:p>
          <a:p>
            <a:pPr algn="ctr"/>
            <a:r>
              <a:rPr lang="fr-FR" sz="1600" b="1" dirty="0" smtClean="0">
                <a:solidFill>
                  <a:schemeClr val="tx1">
                    <a:lumMod val="75000"/>
                    <a:lumOff val="25000"/>
                  </a:schemeClr>
                </a:solidFill>
              </a:rPr>
              <a:t>du travail/maladies professionnelles »</a:t>
            </a:r>
            <a:endParaRPr lang="fr-FR" sz="1600" dirty="0"/>
          </a:p>
        </p:txBody>
      </p:sp>
      <p:sp>
        <p:nvSpPr>
          <p:cNvPr id="5" name="Rectangle à coins arrondis 4"/>
          <p:cNvSpPr/>
          <p:nvPr/>
        </p:nvSpPr>
        <p:spPr>
          <a:xfrm>
            <a:off x="6660232" y="1526756"/>
            <a:ext cx="2138380" cy="1686220"/>
          </a:xfrm>
          <a:prstGeom prst="wedgeRoundRectCallout">
            <a:avLst>
              <a:gd name="adj1" fmla="val -68706"/>
              <a:gd name="adj2" fmla="val -3258"/>
              <a:gd name="adj3" fmla="val 1666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t>Pas de délai de carence durant la </a:t>
            </a:r>
            <a:r>
              <a:rPr lang="fr-FR" sz="1200" b="1" dirty="0"/>
              <a:t>période </a:t>
            </a:r>
            <a:r>
              <a:rPr lang="fr-FR" sz="1200" b="1" i="1" dirty="0"/>
              <a:t>d'état d'urgence sanitaire </a:t>
            </a:r>
            <a:endParaRPr lang="fr-FR" sz="1200" b="1" i="1" dirty="0" smtClean="0"/>
          </a:p>
          <a:p>
            <a:pPr algn="ctr"/>
            <a:r>
              <a:rPr lang="fr-FR" sz="1200" b="1" dirty="0" smtClean="0"/>
              <a:t>- Pour tous les arrêts de travail, quel que soit le motif</a:t>
            </a:r>
          </a:p>
          <a:p>
            <a:pPr algn="ctr"/>
            <a:r>
              <a:rPr lang="fr-FR" sz="1200" b="1" dirty="0" smtClean="0"/>
              <a:t>- Salariés de droit privé, fonctionnaires et  indépendants</a:t>
            </a:r>
            <a:endParaRPr lang="fr-FR" sz="1200" b="1" dirty="0"/>
          </a:p>
        </p:txBody>
      </p:sp>
    </p:spTree>
    <p:extLst>
      <p:ext uri="{BB962C8B-B14F-4D97-AF65-F5344CB8AC3E}">
        <p14:creationId xmlns:p14="http://schemas.microsoft.com/office/powerpoint/2010/main" val="1245823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46802"/>
            <a:ext cx="8229600" cy="706090"/>
          </a:xfrm>
        </p:spPr>
        <p:txBody>
          <a:bodyPr/>
          <a:lstStyle/>
          <a:p>
            <a:r>
              <a:rPr lang="fr-FR" dirty="0" smtClean="0">
                <a:solidFill>
                  <a:schemeClr val="tx1">
                    <a:lumMod val="75000"/>
                    <a:lumOff val="25000"/>
                  </a:schemeClr>
                </a:solidFill>
              </a:rPr>
              <a:t>Accès aux soins</a:t>
            </a:r>
            <a:endParaRPr lang="fr-FR" dirty="0">
              <a:solidFill>
                <a:schemeClr val="tx1">
                  <a:lumMod val="75000"/>
                  <a:lumOff val="25000"/>
                </a:schemeClr>
              </a:solidFill>
            </a:endParaRPr>
          </a:p>
        </p:txBody>
      </p:sp>
      <p:sp>
        <p:nvSpPr>
          <p:cNvPr id="8" name="Espace réservé du numéro de diapositive 4"/>
          <p:cNvSpPr>
            <a:spLocks noGrp="1"/>
          </p:cNvSpPr>
          <p:nvPr>
            <p:ph type="sldNum" sz="quarter" idx="12"/>
          </p:nvPr>
        </p:nvSpPr>
        <p:spPr>
          <a:xfrm>
            <a:off x="6676837" y="6368613"/>
            <a:ext cx="981472" cy="365125"/>
          </a:xfrm>
        </p:spPr>
        <p:txBody>
          <a:bodyPr/>
          <a:lstStyle/>
          <a:p>
            <a:fld id="{9666F9E8-16D1-4D82-941D-D24C9BAC6F29}" type="slidenum">
              <a:rPr lang="fr-FR" smtClean="0"/>
              <a:pPr/>
              <a:t>6</a:t>
            </a:fld>
            <a:endParaRPr lang="fr-F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2897" y="875418"/>
            <a:ext cx="1113422" cy="11134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059" y="4437112"/>
            <a:ext cx="1728191"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ZoneTexte 14"/>
          <p:cNvSpPr txBox="1"/>
          <p:nvPr/>
        </p:nvSpPr>
        <p:spPr>
          <a:xfrm>
            <a:off x="2267744" y="4244895"/>
            <a:ext cx="6480720" cy="1200329"/>
          </a:xfrm>
          <a:prstGeom prst="rect">
            <a:avLst/>
          </a:prstGeom>
          <a:noFill/>
        </p:spPr>
        <p:txBody>
          <a:bodyPr wrap="square" rtlCol="0">
            <a:spAutoFit/>
          </a:bodyPr>
          <a:lstStyle/>
          <a:p>
            <a:pPr algn="just"/>
            <a:r>
              <a:rPr lang="fr-FR" dirty="0" smtClean="0">
                <a:solidFill>
                  <a:schemeClr val="tx1">
                    <a:lumMod val="75000"/>
                    <a:lumOff val="25000"/>
                  </a:schemeClr>
                </a:solidFill>
              </a:rPr>
              <a:t>La </a:t>
            </a:r>
            <a:r>
              <a:rPr lang="fr-FR" b="1" dirty="0" smtClean="0">
                <a:solidFill>
                  <a:schemeClr val="tx1">
                    <a:lumMod val="75000"/>
                    <a:lumOff val="25000"/>
                  </a:schemeClr>
                </a:solidFill>
              </a:rPr>
              <a:t>téléconsultation</a:t>
            </a:r>
            <a:r>
              <a:rPr lang="fr-FR" dirty="0" smtClean="0">
                <a:solidFill>
                  <a:schemeClr val="tx1">
                    <a:lumMod val="75000"/>
                    <a:lumOff val="25000"/>
                  </a:schemeClr>
                </a:solidFill>
              </a:rPr>
              <a:t> est remboursée à </a:t>
            </a:r>
            <a:r>
              <a:rPr lang="fr-FR" b="1" dirty="0" smtClean="0">
                <a:solidFill>
                  <a:schemeClr val="tx1">
                    <a:lumMod val="75000"/>
                    <a:lumOff val="25000"/>
                  </a:schemeClr>
                </a:solidFill>
              </a:rPr>
              <a:t>100% du tarif sécurité sociale </a:t>
            </a:r>
            <a:r>
              <a:rPr lang="fr-FR" dirty="0" smtClean="0">
                <a:solidFill>
                  <a:schemeClr val="tx1">
                    <a:lumMod val="75000"/>
                    <a:lumOff val="25000"/>
                  </a:schemeClr>
                </a:solidFill>
              </a:rPr>
              <a:t>(25 euros). </a:t>
            </a:r>
          </a:p>
          <a:p>
            <a:pPr algn="just"/>
            <a:r>
              <a:rPr lang="fr-FR" dirty="0" smtClean="0">
                <a:solidFill>
                  <a:schemeClr val="tx1">
                    <a:lumMod val="75000"/>
                    <a:lumOff val="25000"/>
                  </a:schemeClr>
                </a:solidFill>
              </a:rPr>
              <a:t>Un télé-suivi infirmier pour motif « Covid-19 » a été créé par téléphone ou à domicile. </a:t>
            </a:r>
            <a:endParaRPr lang="fr-FR" dirty="0">
              <a:solidFill>
                <a:schemeClr val="tx1">
                  <a:lumMod val="75000"/>
                  <a:lumOff val="25000"/>
                </a:schemeClr>
              </a:solidFill>
            </a:endParaRPr>
          </a:p>
        </p:txBody>
      </p:sp>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5445224"/>
            <a:ext cx="867238"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ZoneTexte 16"/>
          <p:cNvSpPr txBox="1"/>
          <p:nvPr/>
        </p:nvSpPr>
        <p:spPr>
          <a:xfrm>
            <a:off x="2334902" y="5746030"/>
            <a:ext cx="6701594" cy="923330"/>
          </a:xfrm>
          <a:prstGeom prst="rect">
            <a:avLst/>
          </a:prstGeom>
          <a:noFill/>
        </p:spPr>
        <p:txBody>
          <a:bodyPr wrap="square" rtlCol="0">
            <a:spAutoFit/>
          </a:bodyPr>
          <a:lstStyle>
            <a:defPPr>
              <a:defRPr lang="fr-FR"/>
            </a:defPPr>
            <a:lvl1pPr algn="just">
              <a:defRPr sz="1600">
                <a:solidFill>
                  <a:schemeClr val="tx1">
                    <a:lumMod val="75000"/>
                    <a:lumOff val="25000"/>
                  </a:schemeClr>
                </a:solidFill>
              </a:defRPr>
            </a:lvl1pPr>
          </a:lstStyle>
          <a:p>
            <a:r>
              <a:rPr lang="fr-FR" sz="1800" dirty="0"/>
              <a:t>En cette période d’épidémie, </a:t>
            </a:r>
            <a:r>
              <a:rPr lang="fr-FR" sz="1800" dirty="0" smtClean="0"/>
              <a:t>un </a:t>
            </a:r>
            <a:r>
              <a:rPr lang="fr-FR" sz="1800" dirty="0"/>
              <a:t>médecin et son </a:t>
            </a:r>
            <a:r>
              <a:rPr lang="fr-FR" sz="1800" dirty="0" smtClean="0"/>
              <a:t>remplaçant, tout </a:t>
            </a:r>
            <a:r>
              <a:rPr lang="fr-FR" sz="1800" dirty="0"/>
              <a:t>comme un infirmier et son </a:t>
            </a:r>
            <a:r>
              <a:rPr lang="fr-FR" sz="1800" dirty="0" smtClean="0"/>
              <a:t>remplaçant, sont </a:t>
            </a:r>
            <a:r>
              <a:rPr lang="fr-FR" sz="1800" dirty="0"/>
              <a:t>autorisés à travailler simultanément. </a:t>
            </a:r>
          </a:p>
        </p:txBody>
      </p:sp>
      <p:sp>
        <p:nvSpPr>
          <p:cNvPr id="9" name="ZoneTexte 8"/>
          <p:cNvSpPr txBox="1"/>
          <p:nvPr/>
        </p:nvSpPr>
        <p:spPr>
          <a:xfrm>
            <a:off x="323528" y="908720"/>
            <a:ext cx="6480720" cy="646331"/>
          </a:xfrm>
          <a:prstGeom prst="rect">
            <a:avLst/>
          </a:prstGeom>
          <a:noFill/>
        </p:spPr>
        <p:txBody>
          <a:bodyPr wrap="square" rtlCol="0">
            <a:spAutoFit/>
          </a:bodyPr>
          <a:lstStyle/>
          <a:p>
            <a:pPr algn="just"/>
            <a:r>
              <a:rPr lang="fr-FR" dirty="0" smtClean="0">
                <a:solidFill>
                  <a:schemeClr val="tx1">
                    <a:lumMod val="75000"/>
                    <a:lumOff val="25000"/>
                  </a:schemeClr>
                </a:solidFill>
              </a:rPr>
              <a:t>Les renouvellements de médicaments sont possibles auprès des pharmacies même avec une ordonnance périmée. </a:t>
            </a:r>
            <a:endParaRPr lang="fr-FR" dirty="0">
              <a:solidFill>
                <a:schemeClr val="tx1">
                  <a:lumMod val="75000"/>
                  <a:lumOff val="25000"/>
                </a:schemeClr>
              </a:solidFill>
            </a:endParaRPr>
          </a:p>
        </p:txBody>
      </p:sp>
      <p:pic>
        <p:nvPicPr>
          <p:cNvPr id="1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6296" y="2451199"/>
            <a:ext cx="1286445" cy="761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ZoneTexte 11"/>
          <p:cNvSpPr txBox="1"/>
          <p:nvPr/>
        </p:nvSpPr>
        <p:spPr>
          <a:xfrm>
            <a:off x="246670" y="1772816"/>
            <a:ext cx="6701594" cy="2308324"/>
          </a:xfrm>
          <a:prstGeom prst="rect">
            <a:avLst/>
          </a:prstGeom>
          <a:noFill/>
        </p:spPr>
        <p:txBody>
          <a:bodyPr wrap="square" rtlCol="0">
            <a:spAutoFit/>
          </a:bodyPr>
          <a:lstStyle>
            <a:defPPr>
              <a:defRPr lang="fr-FR"/>
            </a:defPPr>
            <a:lvl1pPr algn="just">
              <a:defRPr>
                <a:solidFill>
                  <a:schemeClr val="tx1">
                    <a:lumMod val="75000"/>
                    <a:lumOff val="25000"/>
                  </a:schemeClr>
                </a:solidFill>
              </a:defRPr>
            </a:lvl1pPr>
          </a:lstStyle>
          <a:p>
            <a:r>
              <a:rPr lang="fr-FR" dirty="0"/>
              <a:t>Des personnels Assurance Maladie renforcent les équipes du 15 (hormis CGSS).</a:t>
            </a:r>
          </a:p>
          <a:p>
            <a:r>
              <a:rPr lang="fr-FR" dirty="0"/>
              <a:t>Pour les patients potentiellement Covid-19 non sévères, qui cherchent un professionnel de santé pour une consultation, et qui n’ont pas de médecin traitant ou ne peuvent pas être pris en charge par ce dernier. Les CPAM disposent d’une liste de médecins et infirmiers pouvant prendre en charge des patients a distance ou avec les créneaux horaires disponibles. </a:t>
            </a:r>
          </a:p>
        </p:txBody>
      </p:sp>
    </p:spTree>
    <p:extLst>
      <p:ext uri="{BB962C8B-B14F-4D97-AF65-F5344CB8AC3E}">
        <p14:creationId xmlns:p14="http://schemas.microsoft.com/office/powerpoint/2010/main" val="8867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46802"/>
            <a:ext cx="8229600" cy="706090"/>
          </a:xfrm>
        </p:spPr>
        <p:txBody>
          <a:bodyPr/>
          <a:lstStyle/>
          <a:p>
            <a:r>
              <a:rPr lang="fr-FR" dirty="0"/>
              <a:t>https://d</a:t>
            </a:r>
            <a:r>
              <a:rPr lang="fr-FR" dirty="0" smtClean="0">
                <a:solidFill>
                  <a:schemeClr val="tx1">
                    <a:lumMod val="75000"/>
                    <a:lumOff val="25000"/>
                  </a:schemeClr>
                </a:solidFill>
              </a:rPr>
              <a:t>eclare.ameli.fr</a:t>
            </a:r>
            <a:endParaRPr lang="fr-FR" dirty="0">
              <a:solidFill>
                <a:schemeClr val="tx1">
                  <a:lumMod val="75000"/>
                  <a:lumOff val="25000"/>
                </a:schemeClr>
              </a:solidFill>
            </a:endParaRPr>
          </a:p>
        </p:txBody>
      </p:sp>
      <p:sp>
        <p:nvSpPr>
          <p:cNvPr id="8" name="Espace réservé du numéro de diapositive 4"/>
          <p:cNvSpPr>
            <a:spLocks noGrp="1"/>
          </p:cNvSpPr>
          <p:nvPr>
            <p:ph type="sldNum" sz="quarter" idx="12"/>
          </p:nvPr>
        </p:nvSpPr>
        <p:spPr>
          <a:xfrm>
            <a:off x="6676837" y="5720541"/>
            <a:ext cx="981472" cy="365125"/>
          </a:xfrm>
        </p:spPr>
        <p:txBody>
          <a:bodyPr/>
          <a:lstStyle/>
          <a:p>
            <a:fld id="{9666F9E8-16D1-4D82-941D-D24C9BAC6F29}" type="slidenum">
              <a:rPr lang="fr-FR" smtClean="0"/>
              <a:pPr/>
              <a:t>7</a:t>
            </a:fld>
            <a:endParaRPr lang="fr-FR" dirty="0"/>
          </a:p>
        </p:txBody>
      </p:sp>
      <p:sp>
        <p:nvSpPr>
          <p:cNvPr id="6" name="Rectangle à coins arrondis 5"/>
          <p:cNvSpPr/>
          <p:nvPr/>
        </p:nvSpPr>
        <p:spPr>
          <a:xfrm>
            <a:off x="2051720" y="1124744"/>
            <a:ext cx="5134963" cy="616714"/>
          </a:xfrm>
          <a:prstGeom prst="wedgeRoundRectCallout">
            <a:avLst>
              <a:gd name="adj1" fmla="val -7039"/>
              <a:gd name="adj2" fmla="val 45794"/>
              <a:gd name="adj3" fmla="val 1666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600" b="1" dirty="0" smtClean="0"/>
              <a:t>Déclarer une personne en activité salariée ou indépendante contrainte </a:t>
            </a:r>
            <a:r>
              <a:rPr lang="fr-FR" sz="1600" b="1" dirty="0"/>
              <a:t>de rester à </a:t>
            </a:r>
            <a:r>
              <a:rPr lang="fr-FR" sz="1600" b="1" dirty="0" smtClean="0"/>
              <a:t>domicile</a:t>
            </a:r>
            <a:endParaRPr lang="fr-FR" sz="1600" b="1" dirty="0"/>
          </a:p>
        </p:txBody>
      </p:sp>
      <p:sp>
        <p:nvSpPr>
          <p:cNvPr id="7" name="Rectangle à coins arrondis 6"/>
          <p:cNvSpPr/>
          <p:nvPr/>
        </p:nvSpPr>
        <p:spPr>
          <a:xfrm>
            <a:off x="2051720" y="2021502"/>
            <a:ext cx="2831058" cy="870780"/>
          </a:xfrm>
          <a:prstGeom prst="wedgeRoundRectCallout">
            <a:avLst>
              <a:gd name="adj1" fmla="val -16284"/>
              <a:gd name="adj2" fmla="val 104519"/>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200" b="1" dirty="0" smtClean="0">
                <a:solidFill>
                  <a:schemeClr val="bg1"/>
                </a:solidFill>
              </a:rPr>
              <a:t>1 - Salariés </a:t>
            </a:r>
            <a:r>
              <a:rPr lang="fr-FR" sz="1200" b="1" dirty="0">
                <a:solidFill>
                  <a:schemeClr val="bg1"/>
                </a:solidFill>
              </a:rPr>
              <a:t>sans possibilité de </a:t>
            </a:r>
            <a:r>
              <a:rPr lang="fr-FR" sz="1200" b="1" dirty="0" smtClean="0">
                <a:solidFill>
                  <a:schemeClr val="bg1"/>
                </a:solidFill>
              </a:rPr>
              <a:t>télétravail et contraints de rester chez eux pour garde d’enfant de moins de 16 ans ou en situation de handicap</a:t>
            </a:r>
          </a:p>
        </p:txBody>
      </p:sp>
      <p:sp>
        <p:nvSpPr>
          <p:cNvPr id="9" name="Rectangle à coins arrondis 8"/>
          <p:cNvSpPr/>
          <p:nvPr/>
        </p:nvSpPr>
        <p:spPr>
          <a:xfrm>
            <a:off x="5426622" y="3212976"/>
            <a:ext cx="3393850" cy="139367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bg1"/>
                </a:solidFill>
              </a:rPr>
              <a:t>Ces personnes se connectent directement</a:t>
            </a:r>
            <a:r>
              <a:rPr lang="fr-FR" sz="1200" b="1" dirty="0">
                <a:solidFill>
                  <a:schemeClr val="bg1"/>
                </a:solidFill>
              </a:rPr>
              <a:t>, sans passer par leur employeur ni par leur médecin traitant, sur le site declare.ameli.fr pour demander à être </a:t>
            </a:r>
            <a:r>
              <a:rPr lang="fr-FR" sz="1200" b="1" dirty="0" smtClean="0">
                <a:solidFill>
                  <a:schemeClr val="bg1"/>
                </a:solidFill>
              </a:rPr>
              <a:t>mises </a:t>
            </a:r>
            <a:r>
              <a:rPr lang="fr-FR" sz="1200" b="1" dirty="0">
                <a:solidFill>
                  <a:schemeClr val="bg1"/>
                </a:solidFill>
              </a:rPr>
              <a:t>en arrêt de travail pour une durée initiale de 21 jours. Cet arrêt </a:t>
            </a:r>
            <a:r>
              <a:rPr lang="fr-FR" sz="1200" b="1" dirty="0" smtClean="0">
                <a:solidFill>
                  <a:schemeClr val="bg1"/>
                </a:solidFill>
              </a:rPr>
              <a:t>est rétroactif </a:t>
            </a:r>
            <a:r>
              <a:rPr lang="fr-FR" sz="1200" b="1" dirty="0">
                <a:solidFill>
                  <a:schemeClr val="bg1"/>
                </a:solidFill>
              </a:rPr>
              <a:t>à la date du vendredi 13 mars</a:t>
            </a:r>
          </a:p>
        </p:txBody>
      </p:sp>
      <p:sp>
        <p:nvSpPr>
          <p:cNvPr id="10" name="Rectangle à coins arrondis 9"/>
          <p:cNvSpPr/>
          <p:nvPr/>
        </p:nvSpPr>
        <p:spPr>
          <a:xfrm>
            <a:off x="1996772" y="4874319"/>
            <a:ext cx="6696744" cy="858937"/>
          </a:xfrm>
          <a:prstGeom prst="wedgeRoundRectCallou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285750" indent="-285750" algn="ctr">
              <a:buFont typeface="Arial" panose="020B0604020202020204" pitchFamily="34" charset="0"/>
              <a:buChar char="•"/>
            </a:pPr>
            <a:endParaRPr lang="fr-FR" sz="1200" b="1" dirty="0">
              <a:solidFill>
                <a:schemeClr val="bg1"/>
              </a:solidFill>
            </a:endParaRPr>
          </a:p>
          <a:p>
            <a:pPr algn="ctr"/>
            <a:r>
              <a:rPr lang="fr-FR" sz="1200" b="1" dirty="0">
                <a:solidFill>
                  <a:schemeClr val="bg1"/>
                </a:solidFill>
              </a:rPr>
              <a:t>S</a:t>
            </a:r>
            <a:r>
              <a:rPr lang="fr-FR" sz="1200" b="1" dirty="0" smtClean="0">
                <a:solidFill>
                  <a:schemeClr val="bg1"/>
                </a:solidFill>
              </a:rPr>
              <a:t>alariés </a:t>
            </a:r>
            <a:r>
              <a:rPr lang="fr-FR" sz="1200" b="1" dirty="0">
                <a:solidFill>
                  <a:schemeClr val="bg1"/>
                </a:solidFill>
              </a:rPr>
              <a:t>du régime général, les marins, les clercs et employés de notaire, les travailleurs indépendants, auto-entrepreneurs et agents contractuels de la fonction publique. </a:t>
            </a:r>
            <a:endParaRPr lang="fr-FR" sz="1200" b="1" dirty="0" smtClean="0">
              <a:solidFill>
                <a:schemeClr val="bg1"/>
              </a:solidFill>
            </a:endParaRPr>
          </a:p>
          <a:p>
            <a:pPr algn="ctr"/>
            <a:r>
              <a:rPr lang="fr-FR" sz="1200" b="1" dirty="0" smtClean="0">
                <a:solidFill>
                  <a:schemeClr val="bg1"/>
                </a:solidFill>
              </a:rPr>
              <a:t>Ne </a:t>
            </a:r>
            <a:r>
              <a:rPr lang="fr-FR" sz="1200" b="1" dirty="0">
                <a:solidFill>
                  <a:schemeClr val="bg1"/>
                </a:solidFill>
              </a:rPr>
              <a:t>concerne pas les autres régimes spéciaux, notamment les agents de la fonction publique, ou la MSA (assurés du régime agricole). </a:t>
            </a:r>
          </a:p>
          <a:p>
            <a:pPr algn="ctr"/>
            <a:endParaRPr lang="fr-FR" sz="1200" b="1" dirty="0">
              <a:solidFill>
                <a:schemeClr val="bg1"/>
              </a:solidFill>
            </a:endParaRPr>
          </a:p>
        </p:txBody>
      </p:sp>
      <p:sp>
        <p:nvSpPr>
          <p:cNvPr id="11" name="ZoneTexte 10"/>
          <p:cNvSpPr txBox="1"/>
          <p:nvPr/>
        </p:nvSpPr>
        <p:spPr>
          <a:xfrm>
            <a:off x="179512" y="1196752"/>
            <a:ext cx="1648208" cy="369332"/>
          </a:xfrm>
          <a:prstGeom prst="rect">
            <a:avLst/>
          </a:prstGeom>
          <a:noFill/>
        </p:spPr>
        <p:txBody>
          <a:bodyPr wrap="none" rtlCol="0">
            <a:spAutoFit/>
          </a:bodyPr>
          <a:lstStyle/>
          <a:p>
            <a:r>
              <a:rPr lang="fr-FR" dirty="0" smtClean="0"/>
              <a:t>Dans quel but ?</a:t>
            </a:r>
            <a:endParaRPr lang="fr-FR" dirty="0"/>
          </a:p>
        </p:txBody>
      </p:sp>
      <p:sp>
        <p:nvSpPr>
          <p:cNvPr id="12" name="ZoneTexte 11"/>
          <p:cNvSpPr txBox="1"/>
          <p:nvPr/>
        </p:nvSpPr>
        <p:spPr>
          <a:xfrm>
            <a:off x="107504" y="2339588"/>
            <a:ext cx="1961884" cy="369332"/>
          </a:xfrm>
          <a:prstGeom prst="rect">
            <a:avLst/>
          </a:prstGeom>
          <a:noFill/>
        </p:spPr>
        <p:txBody>
          <a:bodyPr wrap="none" rtlCol="0">
            <a:spAutoFit/>
          </a:bodyPr>
          <a:lstStyle/>
          <a:p>
            <a:r>
              <a:rPr lang="fr-FR" dirty="0" smtClean="0"/>
              <a:t>Quelles situations?</a:t>
            </a:r>
            <a:endParaRPr lang="fr-FR" dirty="0"/>
          </a:p>
        </p:txBody>
      </p:sp>
      <p:sp>
        <p:nvSpPr>
          <p:cNvPr id="14" name="Rectangle à coins arrondis 13"/>
          <p:cNvSpPr/>
          <p:nvPr/>
        </p:nvSpPr>
        <p:spPr>
          <a:xfrm>
            <a:off x="5345144" y="2021502"/>
            <a:ext cx="3475328" cy="975450"/>
          </a:xfrm>
          <a:prstGeom prst="wedgeRoundRectCallou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200" b="1" dirty="0" smtClean="0">
                <a:solidFill>
                  <a:schemeClr val="bg1"/>
                </a:solidFill>
              </a:rPr>
              <a:t>2 – Salariés  dont </a:t>
            </a:r>
            <a:r>
              <a:rPr lang="fr-FR" sz="1200" b="1" dirty="0">
                <a:solidFill>
                  <a:schemeClr val="bg1"/>
                </a:solidFill>
              </a:rPr>
              <a:t>l’état de santé conduit à les considérer comme présentant un risque de développer une forme </a:t>
            </a:r>
            <a:r>
              <a:rPr lang="fr-FR" sz="1200" b="1" dirty="0" smtClean="0">
                <a:solidFill>
                  <a:schemeClr val="bg1"/>
                </a:solidFill>
              </a:rPr>
              <a:t>sévère </a:t>
            </a:r>
            <a:r>
              <a:rPr lang="fr-FR" sz="1200" b="1" dirty="0">
                <a:solidFill>
                  <a:schemeClr val="bg1"/>
                </a:solidFill>
              </a:rPr>
              <a:t>de la </a:t>
            </a:r>
            <a:r>
              <a:rPr lang="fr-FR" sz="1200" b="1" dirty="0" smtClean="0">
                <a:solidFill>
                  <a:schemeClr val="bg1"/>
                </a:solidFill>
              </a:rPr>
              <a:t>maladie*</a:t>
            </a:r>
            <a:endParaRPr lang="fr-FR" sz="1200" b="1" dirty="0">
              <a:solidFill>
                <a:schemeClr val="bg1"/>
              </a:solidFill>
            </a:endParaRPr>
          </a:p>
        </p:txBody>
      </p:sp>
      <p:sp>
        <p:nvSpPr>
          <p:cNvPr id="15" name="ZoneTexte 14"/>
          <p:cNvSpPr txBox="1"/>
          <p:nvPr/>
        </p:nvSpPr>
        <p:spPr>
          <a:xfrm>
            <a:off x="329574" y="3707740"/>
            <a:ext cx="1218090" cy="369332"/>
          </a:xfrm>
          <a:prstGeom prst="rect">
            <a:avLst/>
          </a:prstGeom>
          <a:noFill/>
        </p:spPr>
        <p:txBody>
          <a:bodyPr wrap="none" rtlCol="0">
            <a:spAutoFit/>
          </a:bodyPr>
          <a:lstStyle/>
          <a:p>
            <a:r>
              <a:rPr lang="fr-FR" dirty="0" smtClean="0"/>
              <a:t>Comment?</a:t>
            </a:r>
            <a:endParaRPr lang="fr-FR" dirty="0"/>
          </a:p>
        </p:txBody>
      </p:sp>
      <p:sp>
        <p:nvSpPr>
          <p:cNvPr id="16" name="Rectangle à coins arrondis 15"/>
          <p:cNvSpPr/>
          <p:nvPr/>
        </p:nvSpPr>
        <p:spPr>
          <a:xfrm>
            <a:off x="1994008" y="3526604"/>
            <a:ext cx="3177825" cy="674271"/>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bg1"/>
                </a:solidFill>
              </a:rPr>
              <a:t>L’employeur déclare sur le </a:t>
            </a:r>
            <a:r>
              <a:rPr lang="fr-FR" sz="1400" b="1" dirty="0" err="1" smtClean="0">
                <a:solidFill>
                  <a:schemeClr val="bg1"/>
                </a:solidFill>
              </a:rPr>
              <a:t>téléservice</a:t>
            </a:r>
            <a:r>
              <a:rPr lang="fr-FR" sz="1400" b="1" dirty="0" smtClean="0">
                <a:solidFill>
                  <a:schemeClr val="bg1"/>
                </a:solidFill>
              </a:rPr>
              <a:t>.</a:t>
            </a:r>
            <a:endParaRPr lang="fr-FR" sz="1400" b="1" dirty="0">
              <a:solidFill>
                <a:schemeClr val="bg1"/>
              </a:solidFill>
            </a:endParaRPr>
          </a:p>
        </p:txBody>
      </p:sp>
      <p:sp>
        <p:nvSpPr>
          <p:cNvPr id="17" name="ZoneTexte 16"/>
          <p:cNvSpPr txBox="1"/>
          <p:nvPr/>
        </p:nvSpPr>
        <p:spPr>
          <a:xfrm>
            <a:off x="323528" y="4942909"/>
            <a:ext cx="1304844" cy="646331"/>
          </a:xfrm>
          <a:prstGeom prst="rect">
            <a:avLst/>
          </a:prstGeom>
          <a:noFill/>
        </p:spPr>
        <p:txBody>
          <a:bodyPr wrap="none" rtlCol="0">
            <a:spAutoFit/>
          </a:bodyPr>
          <a:lstStyle/>
          <a:p>
            <a:pPr algn="ctr"/>
            <a:r>
              <a:rPr lang="fr-FR" dirty="0" smtClean="0"/>
              <a:t>Régimes </a:t>
            </a:r>
          </a:p>
          <a:p>
            <a:pPr algn="ctr"/>
            <a:r>
              <a:rPr lang="fr-FR" dirty="0" smtClean="0"/>
              <a:t>concernés ?</a:t>
            </a:r>
            <a:endParaRPr lang="fr-FR" dirty="0"/>
          </a:p>
        </p:txBody>
      </p:sp>
      <p:sp>
        <p:nvSpPr>
          <p:cNvPr id="18" name="ZoneTexte 17"/>
          <p:cNvSpPr txBox="1"/>
          <p:nvPr/>
        </p:nvSpPr>
        <p:spPr>
          <a:xfrm>
            <a:off x="1547664" y="5932929"/>
            <a:ext cx="7731974" cy="1003352"/>
          </a:xfrm>
          <a:prstGeom prst="rect">
            <a:avLst/>
          </a:prstGeom>
          <a:noFill/>
        </p:spPr>
        <p:txBody>
          <a:bodyPr wrap="square" rtlCol="0">
            <a:spAutoFit/>
          </a:bodyPr>
          <a:lstStyle/>
          <a:p>
            <a:r>
              <a:rPr lang="fr-FR" sz="1100" dirty="0">
                <a:hlinkClick r:id="rId2"/>
              </a:rPr>
              <a:t>https://</a:t>
            </a:r>
            <a:r>
              <a:rPr lang="fr-FR" sz="1100" dirty="0" smtClean="0">
                <a:hlinkClick r:id="rId2"/>
              </a:rPr>
              <a:t>www.ameli.fr/assure/actualites/covid-19-extension-du-teleservice-declareamelifr-aux-personnes-risque-eleve</a:t>
            </a:r>
            <a:endParaRPr lang="fr-FR" sz="1100" dirty="0" smtClean="0"/>
          </a:p>
          <a:p>
            <a:endParaRPr lang="fr-FR" sz="1100" dirty="0"/>
          </a:p>
          <a:p>
            <a:pPr lvl="0">
              <a:lnSpc>
                <a:spcPct val="115000"/>
              </a:lnSpc>
              <a:spcBef>
                <a:spcPts val="600"/>
              </a:spcBef>
            </a:pPr>
            <a:r>
              <a:rPr lang="fr-FR" sz="1000" dirty="0" smtClean="0"/>
              <a:t>*</a:t>
            </a:r>
            <a:r>
              <a:rPr lang="fr-FR" sz="1400" i="1" dirty="0">
                <a:solidFill>
                  <a:prstClr val="black"/>
                </a:solidFill>
                <a:ea typeface="Calibri"/>
                <a:cs typeface="Times New Roman"/>
              </a:rPr>
              <a:t>Si personne à risque (grossesse 3</a:t>
            </a:r>
            <a:r>
              <a:rPr lang="fr-FR" sz="1400" i="1" baseline="30000" dirty="0">
                <a:solidFill>
                  <a:prstClr val="black"/>
                </a:solidFill>
                <a:ea typeface="Calibri"/>
                <a:cs typeface="Times New Roman"/>
              </a:rPr>
              <a:t>ème</a:t>
            </a:r>
            <a:r>
              <a:rPr lang="fr-FR" sz="1400" i="1" dirty="0">
                <a:solidFill>
                  <a:prstClr val="black"/>
                </a:solidFill>
                <a:ea typeface="Calibri"/>
                <a:cs typeface="Times New Roman"/>
              </a:rPr>
              <a:t> trimestre ou ALD </a:t>
            </a:r>
            <a:r>
              <a:rPr lang="fr-FR" sz="1400" i="1" dirty="0" smtClean="0">
                <a:solidFill>
                  <a:prstClr val="black"/>
                </a:solidFill>
                <a:ea typeface="Calibri"/>
                <a:cs typeface="Times New Roman"/>
              </a:rPr>
              <a:t>(pathologie </a:t>
            </a:r>
            <a:r>
              <a:rPr lang="fr-FR" sz="1400" i="1" dirty="0">
                <a:solidFill>
                  <a:prstClr val="black"/>
                </a:solidFill>
                <a:ea typeface="Calibri"/>
                <a:cs typeface="Times New Roman"/>
              </a:rPr>
              <a:t>à risque listées par le HCSP) : </a:t>
            </a:r>
            <a:endParaRPr lang="fr-FR" sz="1400" i="1" dirty="0" smtClean="0">
              <a:solidFill>
                <a:prstClr val="black"/>
              </a:solidFill>
              <a:ea typeface="Calibri"/>
              <a:cs typeface="Times New Roman"/>
            </a:endParaRPr>
          </a:p>
          <a:p>
            <a:pPr lvl="0">
              <a:lnSpc>
                <a:spcPct val="115000"/>
              </a:lnSpc>
              <a:spcAft>
                <a:spcPts val="1000"/>
              </a:spcAft>
            </a:pPr>
            <a:r>
              <a:rPr lang="fr-FR" sz="1400" i="1" dirty="0" smtClean="0">
                <a:solidFill>
                  <a:prstClr val="black"/>
                </a:solidFill>
                <a:ea typeface="Calibri"/>
                <a:cs typeface="Times New Roman"/>
              </a:rPr>
              <a:t>utiliser </a:t>
            </a:r>
            <a:r>
              <a:rPr lang="fr-FR" sz="1400" i="1" dirty="0">
                <a:solidFill>
                  <a:prstClr val="black"/>
                </a:solidFill>
                <a:ea typeface="Calibri"/>
                <a:cs typeface="Times New Roman"/>
              </a:rPr>
              <a:t>le premier onglet du </a:t>
            </a:r>
            <a:r>
              <a:rPr lang="fr-FR" sz="1400" i="1" dirty="0" err="1">
                <a:solidFill>
                  <a:prstClr val="black"/>
                </a:solidFill>
                <a:ea typeface="Calibri"/>
                <a:cs typeface="Times New Roman"/>
              </a:rPr>
              <a:t>téléservice</a:t>
            </a:r>
            <a:r>
              <a:rPr lang="fr-FR" sz="1400" i="1" dirty="0">
                <a:solidFill>
                  <a:prstClr val="black"/>
                </a:solidFill>
                <a:ea typeface="Calibri"/>
                <a:cs typeface="Times New Roman"/>
              </a:rPr>
              <a:t> </a:t>
            </a:r>
            <a:r>
              <a:rPr lang="fr-FR" sz="1400" i="1" dirty="0" smtClean="0">
                <a:solidFill>
                  <a:prstClr val="black"/>
                </a:solidFill>
                <a:ea typeface="Calibri"/>
                <a:cs typeface="Times New Roman"/>
              </a:rPr>
              <a:t>en </a:t>
            </a:r>
            <a:r>
              <a:rPr lang="fr-FR" sz="1400" i="1" dirty="0">
                <a:solidFill>
                  <a:prstClr val="black"/>
                </a:solidFill>
                <a:ea typeface="Calibri"/>
                <a:cs typeface="Times New Roman"/>
              </a:rPr>
              <a:t>cas de </a:t>
            </a:r>
            <a:r>
              <a:rPr lang="fr-FR" sz="1400" i="1" dirty="0" smtClean="0">
                <a:solidFill>
                  <a:prstClr val="black"/>
                </a:solidFill>
                <a:ea typeface="Calibri"/>
                <a:cs typeface="Times New Roman"/>
              </a:rPr>
              <a:t>maladie</a:t>
            </a:r>
            <a:endParaRPr lang="fr-FR" sz="1100" i="1" dirty="0" smtClean="0"/>
          </a:p>
        </p:txBody>
      </p:sp>
    </p:spTree>
    <p:extLst>
      <p:ext uri="{BB962C8B-B14F-4D97-AF65-F5344CB8AC3E}">
        <p14:creationId xmlns:p14="http://schemas.microsoft.com/office/powerpoint/2010/main" val="1245823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46802"/>
            <a:ext cx="8229600" cy="706090"/>
          </a:xfrm>
        </p:spPr>
        <p:txBody>
          <a:bodyPr/>
          <a:lstStyle/>
          <a:p>
            <a:r>
              <a:rPr lang="fr-FR" dirty="0"/>
              <a:t>C</a:t>
            </a:r>
            <a:r>
              <a:rPr lang="fr-FR" dirty="0" smtClean="0">
                <a:solidFill>
                  <a:schemeClr val="tx1">
                    <a:lumMod val="75000"/>
                    <a:lumOff val="25000"/>
                  </a:schemeClr>
                </a:solidFill>
              </a:rPr>
              <a:t>ontacter les CPAM (assurés sociaux)</a:t>
            </a:r>
            <a:endParaRPr lang="fr-FR" dirty="0">
              <a:solidFill>
                <a:schemeClr val="tx1">
                  <a:lumMod val="75000"/>
                  <a:lumOff val="25000"/>
                </a:schemeClr>
              </a:solidFill>
            </a:endParaRPr>
          </a:p>
        </p:txBody>
      </p:sp>
      <p:sp>
        <p:nvSpPr>
          <p:cNvPr id="3" name="ZoneTexte 2"/>
          <p:cNvSpPr txBox="1"/>
          <p:nvPr/>
        </p:nvSpPr>
        <p:spPr>
          <a:xfrm>
            <a:off x="1496048" y="1386636"/>
            <a:ext cx="7485374" cy="5816977"/>
          </a:xfrm>
          <a:prstGeom prst="rect">
            <a:avLst/>
          </a:prstGeom>
          <a:noFill/>
        </p:spPr>
        <p:txBody>
          <a:bodyPr wrap="square" rtlCol="0">
            <a:spAutoFit/>
          </a:bodyPr>
          <a:lstStyle/>
          <a:p>
            <a:r>
              <a:rPr lang="fr-FR" b="1" dirty="0" smtClean="0">
                <a:solidFill>
                  <a:schemeClr val="tx1">
                    <a:lumMod val="75000"/>
                    <a:lumOff val="25000"/>
                  </a:schemeClr>
                </a:solidFill>
              </a:rPr>
              <a:t>Accueil des CPAM : FERMÉS.</a:t>
            </a:r>
          </a:p>
          <a:p>
            <a:r>
              <a:rPr lang="fr-FR" b="1" dirty="0" smtClean="0">
                <a:solidFill>
                  <a:schemeClr val="tx1">
                    <a:lumMod val="75000"/>
                    <a:lumOff val="25000"/>
                  </a:schemeClr>
                </a:solidFill>
              </a:rPr>
              <a:t>Les boites aux lettres des accueils : </a:t>
            </a:r>
            <a:r>
              <a:rPr lang="fr-FR" b="1" dirty="0">
                <a:solidFill>
                  <a:schemeClr val="tx1">
                    <a:lumMod val="75000"/>
                    <a:lumOff val="25000"/>
                  </a:schemeClr>
                </a:solidFill>
              </a:rPr>
              <a:t>FERMÉES</a:t>
            </a:r>
            <a:r>
              <a:rPr lang="fr-FR" b="1" dirty="0" smtClean="0">
                <a:solidFill>
                  <a:schemeClr val="tx1">
                    <a:lumMod val="75000"/>
                    <a:lumOff val="25000"/>
                  </a:schemeClr>
                </a:solidFill>
              </a:rPr>
              <a:t>.</a:t>
            </a:r>
          </a:p>
          <a:p>
            <a:endParaRPr lang="fr-FR" b="1" dirty="0">
              <a:solidFill>
                <a:schemeClr val="tx1">
                  <a:lumMod val="75000"/>
                  <a:lumOff val="25000"/>
                </a:schemeClr>
              </a:solidFill>
            </a:endParaRPr>
          </a:p>
          <a:p>
            <a:endParaRPr lang="fr-FR" b="1" dirty="0" smtClean="0">
              <a:solidFill>
                <a:schemeClr val="tx1">
                  <a:lumMod val="75000"/>
                  <a:lumOff val="25000"/>
                </a:schemeClr>
              </a:solidFill>
            </a:endParaRPr>
          </a:p>
          <a:p>
            <a:r>
              <a:rPr lang="fr-FR" b="1" dirty="0" smtClean="0">
                <a:solidFill>
                  <a:schemeClr val="tx1">
                    <a:lumMod val="75000"/>
                    <a:lumOff val="25000"/>
                  </a:schemeClr>
                </a:solidFill>
              </a:rPr>
              <a:t>3646 : OUVERT, à utiliser pour des questions </a:t>
            </a:r>
            <a:r>
              <a:rPr lang="fr-FR" b="1" u="sng" dirty="0" smtClean="0">
                <a:solidFill>
                  <a:schemeClr val="tx1">
                    <a:lumMod val="75000"/>
                    <a:lumOff val="25000"/>
                  </a:schemeClr>
                </a:solidFill>
              </a:rPr>
              <a:t>urgentes</a:t>
            </a:r>
            <a:r>
              <a:rPr lang="fr-FR" b="1" dirty="0" smtClean="0">
                <a:solidFill>
                  <a:schemeClr val="tx1">
                    <a:lumMod val="75000"/>
                    <a:lumOff val="25000"/>
                  </a:schemeClr>
                </a:solidFill>
              </a:rPr>
              <a:t> uniquement.</a:t>
            </a:r>
            <a:endParaRPr lang="fr-FR" b="1" dirty="0">
              <a:solidFill>
                <a:schemeClr val="tx1">
                  <a:lumMod val="75000"/>
                  <a:lumOff val="25000"/>
                </a:schemeClr>
              </a:solidFill>
            </a:endParaRPr>
          </a:p>
          <a:p>
            <a:endParaRPr lang="fr-FR" b="1" dirty="0">
              <a:solidFill>
                <a:schemeClr val="tx1">
                  <a:lumMod val="75000"/>
                  <a:lumOff val="25000"/>
                </a:schemeClr>
              </a:solidFill>
            </a:endParaRPr>
          </a:p>
          <a:p>
            <a:endParaRPr lang="fr-FR" b="1" dirty="0">
              <a:solidFill>
                <a:schemeClr val="tx1">
                  <a:lumMod val="75000"/>
                  <a:lumOff val="25000"/>
                </a:schemeClr>
              </a:solidFill>
            </a:endParaRPr>
          </a:p>
          <a:p>
            <a:r>
              <a:rPr lang="fr-FR" b="1" dirty="0" smtClean="0">
                <a:solidFill>
                  <a:schemeClr val="tx1">
                    <a:lumMod val="75000"/>
                    <a:lumOff val="25000"/>
                  </a:schemeClr>
                </a:solidFill>
              </a:rPr>
              <a:t>Email : canal à privilégier, il est disponible via le compte </a:t>
            </a:r>
            <a:r>
              <a:rPr lang="fr-FR" b="1" dirty="0" err="1" smtClean="0">
                <a:solidFill>
                  <a:schemeClr val="tx1">
                    <a:lumMod val="75000"/>
                    <a:lumOff val="25000"/>
                  </a:schemeClr>
                </a:solidFill>
              </a:rPr>
              <a:t>ameli</a:t>
            </a:r>
            <a:r>
              <a:rPr lang="fr-FR" b="1" dirty="0" smtClean="0">
                <a:solidFill>
                  <a:schemeClr val="tx1">
                    <a:lumMod val="75000"/>
                    <a:lumOff val="25000"/>
                  </a:schemeClr>
                </a:solidFill>
              </a:rPr>
              <a:t>.</a:t>
            </a:r>
          </a:p>
          <a:p>
            <a:r>
              <a:rPr lang="fr-FR" b="1" dirty="0">
                <a:solidFill>
                  <a:schemeClr val="tx1">
                    <a:lumMod val="75000"/>
                    <a:lumOff val="25000"/>
                  </a:schemeClr>
                </a:solidFill>
              </a:rPr>
              <a:t>L</a:t>
            </a:r>
            <a:r>
              <a:rPr lang="fr-FR" b="1" dirty="0" smtClean="0">
                <a:solidFill>
                  <a:schemeClr val="tx1">
                    <a:lumMod val="75000"/>
                    <a:lumOff val="25000"/>
                  </a:schemeClr>
                </a:solidFill>
              </a:rPr>
              <a:t>e </a:t>
            </a:r>
            <a:r>
              <a:rPr lang="fr-FR" b="1" dirty="0" err="1" smtClean="0">
                <a:solidFill>
                  <a:schemeClr val="tx1">
                    <a:lumMod val="75000"/>
                    <a:lumOff val="25000"/>
                  </a:schemeClr>
                </a:solidFill>
              </a:rPr>
              <a:t>Chatbot</a:t>
            </a:r>
            <a:r>
              <a:rPr lang="fr-FR" b="1" dirty="0">
                <a:solidFill>
                  <a:schemeClr val="tx1">
                    <a:lumMod val="75000"/>
                    <a:lumOff val="25000"/>
                  </a:schemeClr>
                </a:solidFill>
              </a:rPr>
              <a:t> </a:t>
            </a:r>
            <a:r>
              <a:rPr lang="fr-FR" b="1" dirty="0" smtClean="0">
                <a:solidFill>
                  <a:schemeClr val="tx1">
                    <a:lumMod val="75000"/>
                    <a:lumOff val="25000"/>
                  </a:schemeClr>
                </a:solidFill>
              </a:rPr>
              <a:t>peut répondre aux questions les plus fréquentes.</a:t>
            </a:r>
            <a:endParaRPr lang="fr-FR" b="1" dirty="0">
              <a:solidFill>
                <a:schemeClr val="tx1">
                  <a:lumMod val="75000"/>
                  <a:lumOff val="25000"/>
                </a:schemeClr>
              </a:solidFill>
            </a:endParaRPr>
          </a:p>
          <a:p>
            <a:endParaRPr lang="fr-FR" b="1" dirty="0">
              <a:solidFill>
                <a:schemeClr val="tx1">
                  <a:lumMod val="75000"/>
                  <a:lumOff val="25000"/>
                </a:schemeClr>
              </a:solidFill>
            </a:endParaRPr>
          </a:p>
          <a:p>
            <a:endParaRPr lang="fr-FR" b="1" dirty="0" smtClean="0">
              <a:solidFill>
                <a:schemeClr val="tx1">
                  <a:lumMod val="75000"/>
                  <a:lumOff val="25000"/>
                </a:schemeClr>
              </a:solidFill>
            </a:endParaRPr>
          </a:p>
          <a:p>
            <a:r>
              <a:rPr lang="fr-FR" b="1" dirty="0" smtClean="0">
                <a:solidFill>
                  <a:schemeClr val="tx1">
                    <a:lumMod val="75000"/>
                    <a:lumOff val="25000"/>
                  </a:schemeClr>
                </a:solidFill>
              </a:rPr>
              <a:t>Courrier papier  : traitement normal.</a:t>
            </a:r>
            <a:endParaRPr lang="fr-FR" b="1" dirty="0">
              <a:solidFill>
                <a:schemeClr val="tx1">
                  <a:lumMod val="75000"/>
                  <a:lumOff val="25000"/>
                </a:schemeClr>
              </a:solidFill>
            </a:endParaRPr>
          </a:p>
          <a:p>
            <a:endParaRPr lang="fr-FR" sz="1000" b="1" dirty="0">
              <a:solidFill>
                <a:schemeClr val="tx1">
                  <a:lumMod val="75000"/>
                  <a:lumOff val="25000"/>
                </a:schemeClr>
              </a:solidFill>
            </a:endParaRPr>
          </a:p>
          <a:p>
            <a:pPr algn="just"/>
            <a:r>
              <a:rPr lang="fr-FR" sz="1600" dirty="0">
                <a:solidFill>
                  <a:schemeClr val="tx1">
                    <a:lumMod val="75000"/>
                    <a:lumOff val="25000"/>
                  </a:schemeClr>
                </a:solidFill>
              </a:rPr>
              <a:t> </a:t>
            </a:r>
            <a:r>
              <a:rPr lang="fr-FR" sz="1600" dirty="0" smtClean="0">
                <a:solidFill>
                  <a:schemeClr val="tx1">
                    <a:lumMod val="75000"/>
                    <a:lumOff val="25000"/>
                  </a:schemeClr>
                </a:solidFill>
              </a:rPr>
              <a:t>              </a:t>
            </a:r>
            <a:r>
              <a:rPr lang="fr-FR" sz="1400" dirty="0" smtClean="0">
                <a:solidFill>
                  <a:schemeClr val="tx1">
                    <a:lumMod val="75000"/>
                    <a:lumOff val="25000"/>
                  </a:schemeClr>
                </a:solidFill>
              </a:rPr>
              <a:t>Afin de limiter les déplacements de la population et d’alléger le traitement des envois postaux, des boîtes mails génériques sont créées par les CPAM pour :</a:t>
            </a:r>
          </a:p>
          <a:p>
            <a:pPr marL="285750" indent="-285750" algn="just">
              <a:buFontTx/>
              <a:buChar char="-"/>
            </a:pPr>
            <a:r>
              <a:rPr lang="fr-FR" sz="1400" dirty="0" smtClean="0">
                <a:solidFill>
                  <a:schemeClr val="tx1">
                    <a:lumMod val="75000"/>
                    <a:lumOff val="25000"/>
                  </a:schemeClr>
                </a:solidFill>
              </a:rPr>
              <a:t>Les avis d’arrêt de travail (avis_arrêt_travail.cpamXXX@assurance-maladie.fr)</a:t>
            </a:r>
          </a:p>
          <a:p>
            <a:pPr marL="285750" indent="-285750" algn="just">
              <a:buFontTx/>
              <a:buChar char="-"/>
            </a:pPr>
            <a:r>
              <a:rPr lang="fr-FR" sz="1400" dirty="0" smtClean="0">
                <a:solidFill>
                  <a:schemeClr val="tx1">
                    <a:lumMod val="75000"/>
                    <a:lumOff val="25000"/>
                  </a:schemeClr>
                </a:solidFill>
              </a:rPr>
              <a:t>Les formulaires sur les retours de l’étra</a:t>
            </a:r>
            <a:r>
              <a:rPr lang="fr-FR" sz="1400" dirty="0">
                <a:solidFill>
                  <a:schemeClr val="tx1">
                    <a:lumMod val="75000"/>
                    <a:lumOff val="25000"/>
                  </a:schemeClr>
                </a:solidFill>
              </a:rPr>
              <a:t>n</a:t>
            </a:r>
            <a:r>
              <a:rPr lang="fr-FR" sz="1400" dirty="0" smtClean="0">
                <a:solidFill>
                  <a:schemeClr val="tx1">
                    <a:lumMod val="75000"/>
                    <a:lumOff val="25000"/>
                  </a:schemeClr>
                </a:solidFill>
              </a:rPr>
              <a:t>ger </a:t>
            </a:r>
          </a:p>
          <a:p>
            <a:pPr algn="just"/>
            <a:r>
              <a:rPr lang="fr-FR" sz="1400" dirty="0" smtClean="0">
                <a:solidFill>
                  <a:schemeClr val="tx1">
                    <a:lumMod val="75000"/>
                    <a:lumOff val="25000"/>
                  </a:schemeClr>
                </a:solidFill>
              </a:rPr>
              <a:t>       (formulaire_retour_etranger.cpamXXX@assurance-maladie.fr)</a:t>
            </a:r>
          </a:p>
          <a:p>
            <a:pPr marL="285750" indent="-285750" algn="just">
              <a:buFontTx/>
              <a:buChar char="-"/>
            </a:pPr>
            <a:r>
              <a:rPr lang="fr-FR" sz="1400" dirty="0" smtClean="0">
                <a:solidFill>
                  <a:schemeClr val="tx1">
                    <a:lumMod val="75000"/>
                    <a:lumOff val="25000"/>
                  </a:schemeClr>
                </a:solidFill>
              </a:rPr>
              <a:t>Les feuilles de soins papier émises par les médecins remplaçants (</a:t>
            </a:r>
            <a:r>
              <a:rPr lang="fr-FR" sz="1400" dirty="0" smtClean="0">
                <a:solidFill>
                  <a:schemeClr val="tx1">
                    <a:lumMod val="75000"/>
                    <a:lumOff val="25000"/>
                  </a:schemeClr>
                </a:solidFill>
                <a:hlinkClick r:id="rId2"/>
              </a:rPr>
              <a:t>feuilledesoins_remplacant_cpamXXX@assurance-maladie.fr</a:t>
            </a:r>
            <a:endParaRPr lang="fr-FR" sz="1400" dirty="0" smtClean="0">
              <a:solidFill>
                <a:schemeClr val="tx1">
                  <a:lumMod val="75000"/>
                  <a:lumOff val="25000"/>
                </a:schemeClr>
              </a:solidFill>
            </a:endParaRPr>
          </a:p>
          <a:p>
            <a:pPr algn="just"/>
            <a:r>
              <a:rPr lang="fr-FR" sz="1400" i="1" dirty="0" smtClean="0">
                <a:solidFill>
                  <a:schemeClr val="tx1">
                    <a:lumMod val="75000"/>
                    <a:lumOff val="25000"/>
                  </a:schemeClr>
                </a:solidFill>
              </a:rPr>
              <a:t>       (XXX = numéro de CPAM ex.751 pour Paris)</a:t>
            </a:r>
          </a:p>
          <a:p>
            <a:pPr algn="just"/>
            <a:r>
              <a:rPr lang="fr-FR" sz="1400" b="1" dirty="0" smtClean="0">
                <a:solidFill>
                  <a:schemeClr val="tx1">
                    <a:lumMod val="75000"/>
                    <a:lumOff val="25000"/>
                  </a:schemeClr>
                </a:solidFill>
              </a:rPr>
              <a:t>Les originaux papier doivent être conservés par l’assuré.</a:t>
            </a:r>
            <a:endParaRPr lang="fr-FR" sz="1600" b="1" dirty="0" smtClean="0">
              <a:solidFill>
                <a:schemeClr val="tx1">
                  <a:lumMod val="75000"/>
                  <a:lumOff val="25000"/>
                </a:schemeClr>
              </a:solidFill>
            </a:endParaRPr>
          </a:p>
          <a:p>
            <a:pPr marL="285750" indent="-285750">
              <a:buFontTx/>
              <a:buChar char="-"/>
            </a:pPr>
            <a:endParaRPr lang="fr-FR" dirty="0">
              <a:solidFill>
                <a:schemeClr val="tx1">
                  <a:lumMod val="75000"/>
                  <a:lumOff val="25000"/>
                </a:schemeClr>
              </a:solidFill>
            </a:endParaRPr>
          </a:p>
        </p:txBody>
      </p:sp>
      <p:sp>
        <p:nvSpPr>
          <p:cNvPr id="8" name="Espace réservé du numéro de diapositive 4"/>
          <p:cNvSpPr>
            <a:spLocks noGrp="1"/>
          </p:cNvSpPr>
          <p:nvPr>
            <p:ph type="sldNum" sz="quarter" idx="12"/>
          </p:nvPr>
        </p:nvSpPr>
        <p:spPr>
          <a:xfrm>
            <a:off x="6676837" y="6368613"/>
            <a:ext cx="981472" cy="365125"/>
          </a:xfrm>
        </p:spPr>
        <p:txBody>
          <a:bodyPr/>
          <a:lstStyle/>
          <a:p>
            <a:fld id="{9666F9E8-16D1-4D82-941D-D24C9BAC6F29}" type="slidenum">
              <a:rPr lang="fr-FR" smtClean="0"/>
              <a:pPr/>
              <a:t>8</a:t>
            </a:fld>
            <a:endParaRPr lang="fr-F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980728"/>
            <a:ext cx="1073053" cy="10730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2132856"/>
            <a:ext cx="934616" cy="9387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4" y="3429000"/>
            <a:ext cx="950269" cy="9502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536" y="4869160"/>
            <a:ext cx="1100511" cy="1002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35696" y="4797152"/>
            <a:ext cx="371975" cy="3570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6017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46802"/>
            <a:ext cx="8229600" cy="706090"/>
          </a:xfrm>
        </p:spPr>
        <p:txBody>
          <a:bodyPr>
            <a:normAutofit fontScale="90000"/>
          </a:bodyPr>
          <a:lstStyle/>
          <a:p>
            <a:r>
              <a:rPr lang="fr-FR" dirty="0" smtClean="0">
                <a:solidFill>
                  <a:schemeClr val="tx1">
                    <a:lumMod val="75000"/>
                    <a:lumOff val="25000"/>
                  </a:schemeClr>
                </a:solidFill>
              </a:rPr>
              <a:t>Le compte </a:t>
            </a:r>
            <a:r>
              <a:rPr lang="fr-FR" dirty="0" err="1" smtClean="0">
                <a:solidFill>
                  <a:schemeClr val="tx1">
                    <a:lumMod val="75000"/>
                    <a:lumOff val="25000"/>
                  </a:schemeClr>
                </a:solidFill>
              </a:rPr>
              <a:t>am</a:t>
            </a:r>
            <a:r>
              <a:rPr lang="fr-FR" dirty="0" err="1" smtClean="0"/>
              <a:t>e</a:t>
            </a:r>
            <a:r>
              <a:rPr lang="fr-FR" dirty="0" err="1" smtClean="0">
                <a:solidFill>
                  <a:schemeClr val="tx1">
                    <a:lumMod val="75000"/>
                    <a:lumOff val="25000"/>
                  </a:schemeClr>
                </a:solidFill>
              </a:rPr>
              <a:t>li</a:t>
            </a:r>
            <a:r>
              <a:rPr lang="fr-FR" dirty="0" smtClean="0">
                <a:solidFill>
                  <a:schemeClr val="tx1">
                    <a:lumMod val="75000"/>
                    <a:lumOff val="25000"/>
                  </a:schemeClr>
                </a:solidFill>
              </a:rPr>
              <a:t>, un moyen rapide de s’informer </a:t>
            </a:r>
            <a:br>
              <a:rPr lang="fr-FR" dirty="0" smtClean="0">
                <a:solidFill>
                  <a:schemeClr val="tx1">
                    <a:lumMod val="75000"/>
                    <a:lumOff val="25000"/>
                  </a:schemeClr>
                </a:solidFill>
              </a:rPr>
            </a:br>
            <a:r>
              <a:rPr lang="fr-FR" dirty="0" smtClean="0">
                <a:solidFill>
                  <a:schemeClr val="tx1">
                    <a:lumMod val="75000"/>
                    <a:lumOff val="25000"/>
                  </a:schemeClr>
                </a:solidFill>
              </a:rPr>
              <a:t>ou de réaliser des démarches en ligne</a:t>
            </a:r>
            <a:endParaRPr lang="fr-FR" dirty="0">
              <a:solidFill>
                <a:schemeClr val="tx1">
                  <a:lumMod val="75000"/>
                  <a:lumOff val="25000"/>
                </a:schemeClr>
              </a:solidFill>
            </a:endParaRPr>
          </a:p>
        </p:txBody>
      </p:sp>
      <p:sp>
        <p:nvSpPr>
          <p:cNvPr id="3" name="ZoneTexte 2"/>
          <p:cNvSpPr txBox="1"/>
          <p:nvPr/>
        </p:nvSpPr>
        <p:spPr>
          <a:xfrm>
            <a:off x="3851920" y="2379652"/>
            <a:ext cx="4608512" cy="4278094"/>
          </a:xfrm>
          <a:prstGeom prst="rect">
            <a:avLst/>
          </a:prstGeom>
          <a:noFill/>
        </p:spPr>
        <p:txBody>
          <a:bodyPr wrap="square" rtlCol="0">
            <a:spAutoFit/>
          </a:bodyPr>
          <a:lstStyle/>
          <a:p>
            <a:pPr algn="ctr"/>
            <a:r>
              <a:rPr lang="fr-FR" sz="1600" b="1" dirty="0" smtClean="0"/>
              <a:t>Le </a:t>
            </a:r>
            <a:r>
              <a:rPr lang="fr-FR" sz="1600" b="1" dirty="0"/>
              <a:t>compte </a:t>
            </a:r>
            <a:r>
              <a:rPr lang="fr-FR" sz="1600" b="1" dirty="0" err="1" smtClean="0"/>
              <a:t>ameli</a:t>
            </a:r>
            <a:r>
              <a:rPr lang="fr-FR" sz="1600" b="1" dirty="0" smtClean="0"/>
              <a:t> permet d’effectuer les </a:t>
            </a:r>
            <a:r>
              <a:rPr lang="fr-FR" sz="1600" b="1" dirty="0"/>
              <a:t>démarches les plus courantes </a:t>
            </a:r>
            <a:r>
              <a:rPr lang="fr-FR" sz="1600" b="1" dirty="0" smtClean="0"/>
              <a:t>:</a:t>
            </a:r>
          </a:p>
          <a:p>
            <a:pPr marL="285750" indent="-285750" algn="ctr">
              <a:buFontTx/>
              <a:buChar char="-"/>
            </a:pPr>
            <a:r>
              <a:rPr lang="fr-FR" sz="1600" dirty="0"/>
              <a:t>S</a:t>
            </a:r>
            <a:r>
              <a:rPr lang="fr-FR" sz="1600" dirty="0" smtClean="0"/>
              <a:t>uivre </a:t>
            </a:r>
            <a:r>
              <a:rPr lang="fr-FR" sz="1600" dirty="0"/>
              <a:t>ses remboursements, </a:t>
            </a:r>
            <a:endParaRPr lang="fr-FR" sz="1600" dirty="0" smtClean="0"/>
          </a:p>
          <a:p>
            <a:pPr marL="285750" indent="-285750" algn="ctr">
              <a:buFontTx/>
              <a:buChar char="-"/>
            </a:pPr>
            <a:r>
              <a:rPr lang="fr-FR" sz="1600" dirty="0"/>
              <a:t>O</a:t>
            </a:r>
            <a:r>
              <a:rPr lang="fr-FR" sz="1600" dirty="0" smtClean="0"/>
              <a:t>btenir </a:t>
            </a:r>
            <a:r>
              <a:rPr lang="fr-FR" sz="1600" dirty="0"/>
              <a:t>une attestation de droits ou un relevé d’indemnités journalières, </a:t>
            </a:r>
            <a:endParaRPr lang="fr-FR" sz="1600" dirty="0" smtClean="0"/>
          </a:p>
          <a:p>
            <a:pPr marL="285750" indent="-285750" algn="ctr">
              <a:buFontTx/>
              <a:buChar char="-"/>
            </a:pPr>
            <a:r>
              <a:rPr lang="fr-FR" sz="1600" dirty="0"/>
              <a:t>A</a:t>
            </a:r>
            <a:r>
              <a:rPr lang="fr-FR" sz="1600" dirty="0" smtClean="0"/>
              <a:t>ctualiser </a:t>
            </a:r>
            <a:r>
              <a:rPr lang="fr-FR" sz="1600" dirty="0"/>
              <a:t>une information personnelle (téléphone, coordonnées bancaires</a:t>
            </a:r>
            <a:r>
              <a:rPr lang="fr-FR" sz="1600" dirty="0" smtClean="0"/>
              <a:t>…),</a:t>
            </a:r>
          </a:p>
          <a:p>
            <a:pPr marL="285750" indent="-285750" algn="ctr">
              <a:buFontTx/>
              <a:buChar char="-"/>
            </a:pPr>
            <a:r>
              <a:rPr lang="fr-FR" sz="1600" dirty="0" smtClean="0"/>
              <a:t>Demander la Complémentaire santé solidaire. </a:t>
            </a:r>
          </a:p>
          <a:p>
            <a:pPr algn="ctr"/>
            <a:endParaRPr lang="fr-FR" sz="1600" dirty="0"/>
          </a:p>
          <a:p>
            <a:pPr algn="ctr"/>
            <a:r>
              <a:rPr lang="fr-FR" sz="1600" b="1" dirty="0"/>
              <a:t>Il permet également d’interroger notre </a:t>
            </a:r>
            <a:r>
              <a:rPr lang="fr-FR" sz="1600" b="1" dirty="0" err="1"/>
              <a:t>Chatbot</a:t>
            </a:r>
            <a:r>
              <a:rPr lang="fr-FR" sz="1600" b="1" dirty="0"/>
              <a:t> ou de contacter nos services par email. </a:t>
            </a:r>
            <a:endParaRPr lang="fr-FR" sz="1600" b="1" dirty="0" smtClean="0"/>
          </a:p>
          <a:p>
            <a:pPr algn="ctr"/>
            <a:endParaRPr lang="fr-FR" sz="1600" b="1" dirty="0"/>
          </a:p>
          <a:p>
            <a:pPr algn="ctr"/>
            <a:r>
              <a:rPr lang="fr-FR" sz="1600" dirty="0" smtClean="0"/>
              <a:t>A </a:t>
            </a:r>
            <a:r>
              <a:rPr lang="fr-FR" sz="1600" dirty="0"/>
              <a:t>noter, il n’est plus possible de solliciter un rendez-vous en ligne, mais nos services pourront appeler les assurés suite à un email, pour les accompagner dans leurs démarches et traiter les questions les plus urgentes</a:t>
            </a:r>
            <a:r>
              <a:rPr lang="fr-FR" sz="1600" dirty="0" smtClean="0"/>
              <a:t>.</a:t>
            </a:r>
          </a:p>
        </p:txBody>
      </p:sp>
      <p:sp>
        <p:nvSpPr>
          <p:cNvPr id="8" name="Espace réservé du numéro de diapositive 4"/>
          <p:cNvSpPr>
            <a:spLocks noGrp="1"/>
          </p:cNvSpPr>
          <p:nvPr>
            <p:ph type="sldNum" sz="quarter" idx="12"/>
          </p:nvPr>
        </p:nvSpPr>
        <p:spPr>
          <a:xfrm>
            <a:off x="6676837" y="6368613"/>
            <a:ext cx="981472" cy="365125"/>
          </a:xfrm>
        </p:spPr>
        <p:txBody>
          <a:bodyPr/>
          <a:lstStyle/>
          <a:p>
            <a:fld id="{9666F9E8-16D1-4D82-941D-D24C9BAC6F29}" type="slidenum">
              <a:rPr lang="fr-FR" smtClean="0"/>
              <a:pPr/>
              <a:t>9</a:t>
            </a:fld>
            <a:endParaRPr lang="fr-FR" dirty="0"/>
          </a:p>
        </p:txBody>
      </p:sp>
      <p:sp>
        <p:nvSpPr>
          <p:cNvPr id="4" name="ZoneTexte 3"/>
          <p:cNvSpPr txBox="1"/>
          <p:nvPr/>
        </p:nvSpPr>
        <p:spPr>
          <a:xfrm>
            <a:off x="539552" y="2488828"/>
            <a:ext cx="2592288" cy="2308324"/>
          </a:xfrm>
          <a:prstGeom prst="rect">
            <a:avLst/>
          </a:prstGeom>
          <a:noFill/>
        </p:spPr>
        <p:txBody>
          <a:bodyPr wrap="square" rtlCol="0">
            <a:spAutoFit/>
          </a:bodyPr>
          <a:lstStyle/>
          <a:p>
            <a:pPr algn="ctr"/>
            <a:r>
              <a:rPr lang="fr-FR" sz="1600" b="1" dirty="0" smtClean="0"/>
              <a:t>Il est facile et rapide de créer son compte personnel sur </a:t>
            </a:r>
            <a:r>
              <a:rPr lang="fr-FR" sz="1600" b="1" dirty="0" err="1" smtClean="0"/>
              <a:t>ameli</a:t>
            </a:r>
            <a:r>
              <a:rPr lang="fr-FR" sz="1600" dirty="0" smtClean="0"/>
              <a:t>, dès lors que sa carte Vitale est bien à jour et avec ses coordonnées bancaires sous la main. </a:t>
            </a:r>
          </a:p>
          <a:p>
            <a:pPr algn="ctr"/>
            <a:endParaRPr lang="fr-FR" sz="1600" dirty="0" smtClean="0"/>
          </a:p>
          <a:p>
            <a:pPr algn="ctr"/>
            <a:r>
              <a:rPr lang="fr-FR" sz="1600" dirty="0" smtClean="0"/>
              <a:t>Autre possibilité : via France </a:t>
            </a:r>
            <a:r>
              <a:rPr lang="fr-FR" sz="1600" dirty="0" err="1" smtClean="0"/>
              <a:t>Connect</a:t>
            </a:r>
            <a:r>
              <a:rPr lang="fr-FR" sz="1600" dirty="0"/>
              <a:t>.</a:t>
            </a:r>
          </a:p>
        </p:txBody>
      </p:sp>
      <p:sp>
        <p:nvSpPr>
          <p:cNvPr id="5" name="Rectangle à coins arrondis 4"/>
          <p:cNvSpPr/>
          <p:nvPr/>
        </p:nvSpPr>
        <p:spPr>
          <a:xfrm>
            <a:off x="935596" y="1333845"/>
            <a:ext cx="1800200" cy="936104"/>
          </a:xfrm>
          <a:prstGeom prst="wedgeRoundRectCallou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Ouverture  d‘un compte </a:t>
            </a:r>
            <a:r>
              <a:rPr lang="fr-FR" b="1" dirty="0" err="1" smtClean="0"/>
              <a:t>ameli</a:t>
            </a:r>
            <a:endParaRPr lang="fr-FR" b="1" dirty="0"/>
          </a:p>
        </p:txBody>
      </p:sp>
      <p:sp>
        <p:nvSpPr>
          <p:cNvPr id="11" name="Rectangle à coins arrondis 10"/>
          <p:cNvSpPr/>
          <p:nvPr/>
        </p:nvSpPr>
        <p:spPr>
          <a:xfrm>
            <a:off x="5256076" y="1194062"/>
            <a:ext cx="1800200" cy="936104"/>
          </a:xfrm>
          <a:prstGeom prst="wedgeRoundRectCallou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Que permet le compte </a:t>
            </a:r>
            <a:r>
              <a:rPr lang="fr-FR" b="1" dirty="0" err="1" smtClean="0"/>
              <a:t>meli</a:t>
            </a:r>
            <a:r>
              <a:rPr lang="fr-FR" b="1" dirty="0" smtClean="0"/>
              <a:t> ?</a:t>
            </a:r>
            <a:endParaRPr lang="fr-FR" b="1" dirty="0"/>
          </a:p>
        </p:txBody>
      </p:sp>
    </p:spTree>
    <p:extLst>
      <p:ext uri="{BB962C8B-B14F-4D97-AF65-F5344CB8AC3E}">
        <p14:creationId xmlns:p14="http://schemas.microsoft.com/office/powerpoint/2010/main" val="525736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5910</TotalTime>
  <Words>1328</Words>
  <Application>Microsoft Office PowerPoint</Application>
  <PresentationFormat>Affichage à l'écran (4:3)</PresentationFormat>
  <Paragraphs>146</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Droits et prestations de l’Assurance Maladie à compter du 12 mars 2020</vt:lpstr>
      <vt:lpstr>Affiliation, ouverture de droits, ALD</vt:lpstr>
      <vt:lpstr>Complémentaire santé solidaire</vt:lpstr>
      <vt:lpstr>AME et Soins urgents</vt:lpstr>
      <vt:lpstr>Autres</vt:lpstr>
      <vt:lpstr>Accès aux soins</vt:lpstr>
      <vt:lpstr>https://declare.ameli.fr</vt:lpstr>
      <vt:lpstr>Contacter les CPAM (assurés sociaux)</vt:lpstr>
      <vt:lpstr>Le compte ameli, un moyen rapide de s’informer  ou de réaliser des démarches en ligne</vt:lpstr>
    </vt:vector>
  </TitlesOfParts>
  <Company>CNAMTS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BONIFACE-57080</dc:creator>
  <cp:lastModifiedBy>RICHARD FANNY (CNAM / Paris)</cp:lastModifiedBy>
  <cp:revision>400</cp:revision>
  <cp:lastPrinted>2020-03-11T12:03:24Z</cp:lastPrinted>
  <dcterms:created xsi:type="dcterms:W3CDTF">2015-10-21T16:53:56Z</dcterms:created>
  <dcterms:modified xsi:type="dcterms:W3CDTF">2020-03-26T16:59:45Z</dcterms:modified>
</cp:coreProperties>
</file>