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8"/>
  </p:notesMasterIdLst>
  <p:sldIdLst>
    <p:sldId id="256" r:id="rId4"/>
    <p:sldId id="258" r:id="rId5"/>
    <p:sldId id="352" r:id="rId6"/>
    <p:sldId id="25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8AACA-F8A7-4118-8C84-E36DECDB07A4}" type="datetimeFigureOut">
              <a:rPr lang="fr-FR" smtClean="0"/>
              <a:t>10/10/2018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45C89-BBF4-4D0D-98F5-504398CA0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731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6F8C-30A4-4FD4-BADD-AA4EC92D5D5F}" type="slidenum">
              <a:rPr lang="fr-FR" smtClean="0"/>
              <a:t>‹N°›</a:t>
            </a:fld>
            <a:endParaRPr lang="fr-FR"/>
          </a:p>
        </p:txBody>
      </p:sp>
      <p:pic>
        <p:nvPicPr>
          <p:cNvPr id="1028" name="Imag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379" y="5445224"/>
            <a:ext cx="119062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 4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356992"/>
            <a:ext cx="14478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 7" descr="logoE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" y="4221088"/>
            <a:ext cx="1287463" cy="1155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8" descr="Logo CNE ok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8575" y="2217440"/>
            <a:ext cx="147637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2" name="Image 11" descr="Les Journées Françaises de L'épilepsie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16632"/>
            <a:ext cx="2160240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Imag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337" y="666973"/>
            <a:ext cx="1127126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07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6F8C-30A4-4FD4-BADD-AA4EC92D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61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6F8C-30A4-4FD4-BADD-AA4EC92D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473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342-BB9A-4D67-8891-1428D0EFE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610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342-BB9A-4D67-8891-1428D0EFE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463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342-BB9A-4D67-8891-1428D0EFE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892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342-BB9A-4D67-8891-1428D0EFE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640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342-BB9A-4D67-8891-1428D0EFE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918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342-BB9A-4D67-8891-1428D0EFE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3526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342-BB9A-4D67-8891-1428D0EFE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858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342-BB9A-4D67-8891-1428D0EFE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78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6F8C-30A4-4FD4-BADD-AA4EC92D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578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342-BB9A-4D67-8891-1428D0EFE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001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342-BB9A-4D67-8891-1428D0EFE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97095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342-BB9A-4D67-8891-1428D0EFE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427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3342-BB9A-4D67-8891-1428D0EFE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5638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087C-B91A-44CD-86C3-4CFF5F9F25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963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087C-B91A-44CD-86C3-4CFF5F9F25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6092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087C-B91A-44CD-86C3-4CFF5F9F25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9791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087C-B91A-44CD-86C3-4CFF5F9F25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3961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087C-B91A-44CD-86C3-4CFF5F9F25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5900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087C-B91A-44CD-86C3-4CFF5F9F25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98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6F8C-30A4-4FD4-BADD-AA4EC92D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872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087C-B91A-44CD-86C3-4CFF5F9F25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5944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087C-B91A-44CD-86C3-4CFF5F9F25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85386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087C-B91A-44CD-86C3-4CFF5F9F25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9395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087C-B91A-44CD-86C3-4CFF5F9F25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3171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9087C-B91A-44CD-86C3-4CFF5F9F25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19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6F8C-30A4-4FD4-BADD-AA4EC92D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58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6F8C-30A4-4FD4-BADD-AA4EC92D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43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6F8C-30A4-4FD4-BADD-AA4EC92D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83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6F8C-30A4-4FD4-BADD-AA4EC92D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48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6F8C-30A4-4FD4-BADD-AA4EC92D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00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6F8C-30A4-4FD4-BADD-AA4EC92D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18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B6F8C-30A4-4FD4-BADD-AA4EC92D5D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79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F3342-BB9A-4D67-8891-1428D0EFE4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702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087C-B91A-44CD-86C3-4CFF5F9F25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96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pha.net/consor/cgi-bin/OC_Exp.php?lng=FR&amp;Expert=1929" TargetMode="External"/><Relationship Id="rId13" Type="http://schemas.openxmlformats.org/officeDocument/2006/relationships/hyperlink" Target="http://www.orpha.net/consor/cgi-bin/OC_Exp.php?Lng=FR&amp;Expert=551" TargetMode="External"/><Relationship Id="rId18" Type="http://schemas.openxmlformats.org/officeDocument/2006/relationships/image" Target="../media/image11.jpeg"/><Relationship Id="rId3" Type="http://schemas.openxmlformats.org/officeDocument/2006/relationships/hyperlink" Target="https://www.orpha.net/data/patho/Pub/fr/Dravet-FRfrPub10307v01.pdf" TargetMode="External"/><Relationship Id="rId21" Type="http://schemas.openxmlformats.org/officeDocument/2006/relationships/image" Target="../media/image14.jpeg"/><Relationship Id="rId7" Type="http://schemas.openxmlformats.org/officeDocument/2006/relationships/hyperlink" Target="http://www.orpha.net/consor/cgi-bin/Disease_Search.php?lng=FR&amp;data_id=889&amp;Disease_Disease_Search_diseaseGroup=ohtahara&amp;Disease_Disease_Search_diseaseType=Pat&amp;Disease%28s%29%20concerned=Early-infantile-epileptic-encephalopathy--Ohtahara-syndrome-&amp;title=Early-infantile-epileptic-encephalopathy--Ohtahara-syndrome-&amp;search=Disease_Search_Simple" TargetMode="External"/><Relationship Id="rId12" Type="http://schemas.openxmlformats.org/officeDocument/2006/relationships/hyperlink" Target="http://www.orpha.net/consor/cgi-bin/OC_Exp.php?Lng=FR&amp;Expert=778" TargetMode="External"/><Relationship Id="rId17" Type="http://schemas.openxmlformats.org/officeDocument/2006/relationships/image" Target="../media/image10.jpeg"/><Relationship Id="rId2" Type="http://schemas.openxmlformats.org/officeDocument/2006/relationships/image" Target="../media/image7.png"/><Relationship Id="rId16" Type="http://schemas.openxmlformats.org/officeDocument/2006/relationships/image" Target="../media/image9.emf"/><Relationship Id="rId20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rpha.net/consor/www/cgi-bin/OC_Exp.php?lng=FR&amp;Expert=2382" TargetMode="External"/><Relationship Id="rId11" Type="http://schemas.openxmlformats.org/officeDocument/2006/relationships/hyperlink" Target="https://www.orpha.net/data/patho/Pub/fr/Angelman-FRfrPub90v01.pdf" TargetMode="External"/><Relationship Id="rId5" Type="http://schemas.openxmlformats.org/officeDocument/2006/relationships/hyperlink" Target="http://www.orpha.net/consor/cgi-bin/OC_Exp.php?lng=fr&amp;Expert=163703" TargetMode="External"/><Relationship Id="rId15" Type="http://schemas.openxmlformats.org/officeDocument/2006/relationships/image" Target="../media/image8.emf"/><Relationship Id="rId10" Type="http://schemas.openxmlformats.org/officeDocument/2006/relationships/hyperlink" Target="https://www.orpha.net/data/patho/Pub/fr/West-FRfrPub894.pdf" TargetMode="External"/><Relationship Id="rId19" Type="http://schemas.openxmlformats.org/officeDocument/2006/relationships/image" Target="../media/image12.jpeg"/><Relationship Id="rId4" Type="http://schemas.openxmlformats.org/officeDocument/2006/relationships/hyperlink" Target="http://www.orpha.net/consor/cgi-bin/OC_Exp.php?Lng=FR&amp;Expert=1942" TargetMode="External"/><Relationship Id="rId9" Type="http://schemas.openxmlformats.org/officeDocument/2006/relationships/hyperlink" Target="http://www.orpha.net/data/patho/Pub/fr/ScleroseTubereuseBourneville-FRfrPub660.pdf" TargetMode="External"/><Relationship Id="rId1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 associations </a:t>
            </a:r>
            <a:br>
              <a:rPr lang="fr-FR" dirty="0"/>
            </a:br>
            <a:r>
              <a:rPr lang="fr-FR" dirty="0"/>
              <a:t>d’épilepsies rares</a:t>
            </a:r>
            <a:br>
              <a:rPr lang="fr-FR" dirty="0"/>
            </a:br>
            <a:r>
              <a:rPr lang="fr-FR" sz="2700" dirty="0"/>
              <a:t>Françoise Thomas-Vialettes EFAPPE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Journée des associations </a:t>
            </a:r>
          </a:p>
          <a:p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19 octobre 2018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6F8C-30A4-4FD4-BADD-AA4EC92D5D5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38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90B8EE-BAE7-4D26-9319-9A2DB70D8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7030A0"/>
                </a:solidFill>
              </a:rPr>
              <a:t>A quoi servent les associations d’épilepsies rares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D9AABA-FF94-4EBD-B64C-45736D554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70955"/>
            <a:ext cx="9108504" cy="478539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fr-FR" altLang="fr-FR" dirty="0"/>
              <a:t>Accompagner les familles, s’entraider</a:t>
            </a:r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fr-FR" altLang="fr-FR" dirty="0"/>
              <a:t>Tisser un réseau de familles </a:t>
            </a:r>
            <a:r>
              <a:rPr lang="fr-FR" altLang="fr-FR" sz="2800" dirty="0"/>
              <a:t>(France, Europe, Monde)</a:t>
            </a:r>
            <a:endParaRPr lang="fr-FR" altLang="fr-FR" dirty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fr-FR" altLang="fr-FR" dirty="0"/>
              <a:t>Informer et s’informer, faire prendre en compte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altLang="fr-FR" dirty="0"/>
              <a:t>les évolutions médicales et paramédicales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altLang="fr-FR" dirty="0"/>
              <a:t>les besoins médicosociaux : </a:t>
            </a:r>
            <a:r>
              <a:rPr lang="fr-FR" altLang="fr-FR" sz="2200" dirty="0"/>
              <a:t>allocations, prestations, accompagnement</a:t>
            </a:r>
            <a:endParaRPr lang="fr-FR" altLang="fr-FR" dirty="0"/>
          </a:p>
          <a:p>
            <a:pPr>
              <a:spcBef>
                <a:spcPct val="50000"/>
              </a:spcBef>
              <a:buFont typeface="Arial" charset="0"/>
              <a:buChar char="•"/>
            </a:pPr>
            <a:r>
              <a:rPr lang="fr-FR" altLang="fr-FR" dirty="0"/>
              <a:t>Initier, soutenir la recherche 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altLang="fr-FR" dirty="0"/>
              <a:t>Médicale et paramédicale</a:t>
            </a:r>
          </a:p>
          <a:p>
            <a:pPr lvl="1">
              <a:spcBef>
                <a:spcPct val="50000"/>
              </a:spcBef>
              <a:buFont typeface="Arial" charset="0"/>
              <a:buChar char="•"/>
            </a:pPr>
            <a:r>
              <a:rPr lang="fr-FR" altLang="fr-FR" dirty="0"/>
              <a:t>Qualité de vie et d’accompagnement</a:t>
            </a:r>
          </a:p>
          <a:p>
            <a:pPr marL="57150" indent="0">
              <a:spcBef>
                <a:spcPct val="50000"/>
              </a:spcBef>
              <a:buNone/>
            </a:pPr>
            <a:endParaRPr lang="fr-FR" alt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9ED003-2956-4A78-ACF7-BF2A2B1E6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867696-2705-4B02-8DFD-616415C7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F17239-AC7B-453E-8AC6-98124B3D5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6F8C-30A4-4FD4-BADD-AA4EC92D5D5F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015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1729BD-6C20-469B-802F-3A8459B7E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7030A0"/>
                </a:solidFill>
                <a:latin typeface="Trebuchet MS" panose="020B0603020202020204" pitchFamily="34" charset="0"/>
              </a:rPr>
              <a:t>Ensemble, on va plus loin…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8DF1D7-C40A-4BAD-B41D-BF397239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373188"/>
            <a:ext cx="8712968" cy="4983162"/>
          </a:xfrm>
        </p:spPr>
        <p:txBody>
          <a:bodyPr>
            <a:normAutofit fontScale="92500" lnSpcReduction="10000"/>
          </a:bodyPr>
          <a:lstStyle/>
          <a:p>
            <a:pPr marL="57150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fr-FR" altLang="fr-FR" sz="2400" dirty="0"/>
              <a:t>Les associations d’épilepsies rares sont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fr-FR" altLang="fr-FR" sz="2400" dirty="0"/>
              <a:t>Membres de l’Alliance Maladies Rares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fr-FR" altLang="fr-FR" sz="2400" dirty="0"/>
              <a:t>Partenaires du centre de référence épilepsies rares</a:t>
            </a:r>
          </a:p>
          <a:p>
            <a:pPr marL="0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fr-FR" sz="2400" dirty="0"/>
              <a:t>Avec EFAPPE,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fr-FR" sz="2400" dirty="0"/>
              <a:t>elles sont reconnues associations représentatives des usagers </a:t>
            </a:r>
            <a:br>
              <a:rPr lang="fr-FR" sz="2400" dirty="0"/>
            </a:br>
            <a:r>
              <a:rPr lang="fr-FR" sz="2400" dirty="0"/>
              <a:t>du système de santé. Elles sont vos représentants auprès de</a:t>
            </a:r>
          </a:p>
          <a:p>
            <a:pPr lvl="1">
              <a:lnSpc>
                <a:spcPct val="120000"/>
              </a:lnSpc>
            </a:pPr>
            <a:r>
              <a:rPr lang="fr-FR" sz="2000" dirty="0"/>
              <a:t>ministères de la Santé, de la Solidarité </a:t>
            </a:r>
          </a:p>
          <a:p>
            <a:pPr lvl="1">
              <a:lnSpc>
                <a:spcPct val="120000"/>
              </a:lnSpc>
            </a:pPr>
            <a:r>
              <a:rPr lang="fr-FR" sz="2000" dirty="0"/>
              <a:t>services de l’Etat (DGS, DGOS, HAS, ANSM …)</a:t>
            </a:r>
          </a:p>
          <a:p>
            <a:pPr lvl="1">
              <a:lnSpc>
                <a:spcPct val="120000"/>
              </a:lnSpc>
            </a:pPr>
            <a:r>
              <a:rPr lang="fr-FR" sz="2000" dirty="0"/>
              <a:t>Agence Régionale de Santé, MDPH et services de soins dans votre région</a:t>
            </a:r>
          </a:p>
          <a:p>
            <a:pPr>
              <a:lnSpc>
                <a:spcPct val="120000"/>
              </a:lnSpc>
            </a:pPr>
            <a:r>
              <a:rPr lang="fr-FR" sz="2400" dirty="0"/>
              <a:t>elles sont partenaires des associations de professionnels pour porter ensemble les besoins des personnes épileptiques (CNE)</a:t>
            </a:r>
          </a:p>
          <a:p>
            <a:endParaRPr lang="fr-FR" sz="24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55D93E-C2DF-4893-9787-E6ADB75EA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083275-FEFF-439B-BA70-BA9005C3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65D215-ED8A-4472-AF0E-A40BB0747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6F8C-30A4-4FD4-BADD-AA4EC92D5D5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84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2">
            <a:extLst>
              <a:ext uri="{FF2B5EF4-FFF2-40B4-BE49-F238E27FC236}">
                <a16:creationId xmlns:a16="http://schemas.microsoft.com/office/drawing/2014/main" id="{462D9654-34E0-4500-B339-9D83CADC8C7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8344" y="5411006"/>
            <a:ext cx="1475656" cy="118052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5656" y="0"/>
            <a:ext cx="7668344" cy="608615"/>
          </a:xfrm>
        </p:spPr>
        <p:txBody>
          <a:bodyPr>
            <a:noAutofit/>
          </a:bodyPr>
          <a:lstStyle/>
          <a:p>
            <a:r>
              <a:rPr lang="fr-FR" sz="3600" dirty="0"/>
              <a:t>Des épilepsies rares, des associations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19/10/2018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JFE Lyon Journée des associations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6F8C-30A4-4FD4-BADD-AA4EC92D5D5F}" type="slidenum">
              <a:rPr lang="fr-FR" smtClean="0"/>
              <a:t>4</a:t>
            </a:fld>
            <a:endParaRPr lang="fr-FR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D08AEA0A-9A0B-425C-A980-80D6A1A00A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840213"/>
              </p:ext>
            </p:extLst>
          </p:nvPr>
        </p:nvGraphicFramePr>
        <p:xfrm>
          <a:off x="288030" y="828675"/>
          <a:ext cx="8877672" cy="6179627"/>
        </p:xfrm>
        <a:graphic>
          <a:graphicData uri="http://schemas.openxmlformats.org/drawingml/2006/table">
            <a:tbl>
              <a:tblPr firstRow="1" firstCol="1" bandRow="1"/>
              <a:tblGrid>
                <a:gridCol w="4067946">
                  <a:extLst>
                    <a:ext uri="{9D8B030D-6E8A-4147-A177-3AD203B41FA5}">
                      <a16:colId xmlns:a16="http://schemas.microsoft.com/office/drawing/2014/main" val="1712721257"/>
                    </a:ext>
                  </a:extLst>
                </a:gridCol>
                <a:gridCol w="4809726">
                  <a:extLst>
                    <a:ext uri="{9D8B030D-6E8A-4147-A177-3AD203B41FA5}">
                      <a16:colId xmlns:a16="http://schemas.microsoft.com/office/drawing/2014/main" val="3366791177"/>
                    </a:ext>
                  </a:extLst>
                </a:gridCol>
              </a:tblGrid>
              <a:tr h="251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3" tooltip="syndrome de Dravet"/>
                        </a:rPr>
                        <a:t>Syndrome de </a:t>
                      </a:r>
                      <a:r>
                        <a:rPr lang="fr-FR" sz="1600" dirty="0" err="1">
                          <a:effectLst/>
                          <a:hlinkClick r:id="rId3" tooltip="syndrome de Dravet"/>
                        </a:rPr>
                        <a:t>Dravet</a:t>
                      </a:r>
                      <a:endParaRPr lang="fr-F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904642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4" tooltip="syndrome de Doose"/>
                        </a:rPr>
                        <a:t>Syndrome de </a:t>
                      </a:r>
                      <a:r>
                        <a:rPr lang="fr-FR" sz="1600" dirty="0" err="1">
                          <a:effectLst/>
                          <a:hlinkClick r:id="rId4" tooltip="syndrome de Doose"/>
                        </a:rPr>
                        <a:t>Doose</a:t>
                      </a:r>
                      <a:endParaRPr lang="fr-F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174453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5" tooltip="syndrome de FIRES ou DECS"/>
                        </a:rPr>
                        <a:t>Syndrome FIRES ou DECS</a:t>
                      </a:r>
                      <a:endParaRPr lang="fr-F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284230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6" tooltip="syndrome de Lennox-Gastaut"/>
                        </a:rPr>
                        <a:t>Syndrome de Lennox-Gastaut</a:t>
                      </a:r>
                      <a:endParaRPr lang="fr-F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effectLst/>
                        </a:rPr>
                        <a:t>Association en cours de création</a:t>
                      </a: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625917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7" tooltip="syndrome d'Ohtahara"/>
                        </a:rPr>
                        <a:t>Syndrome d’</a:t>
                      </a:r>
                      <a:r>
                        <a:rPr lang="fr-FR" sz="1600" dirty="0" err="1">
                          <a:effectLst/>
                          <a:hlinkClick r:id="rId7" tooltip="syndrome d'Ohtahara"/>
                        </a:rPr>
                        <a:t>Ohtahara</a:t>
                      </a:r>
                      <a:endParaRPr lang="fr-F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829254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8" tooltip="syndrome de Rasmunsen"/>
                        </a:rPr>
                        <a:t>Syndrome de </a:t>
                      </a:r>
                      <a:r>
                        <a:rPr lang="fr-FR" sz="1600" dirty="0" err="1">
                          <a:effectLst/>
                          <a:hlinkClick r:id="rId8" tooltip="syndrome de Rasmunsen"/>
                        </a:rPr>
                        <a:t>Rasmunsen</a:t>
                      </a:r>
                      <a:endParaRPr lang="fr-F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60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4782689"/>
                  </a:ext>
                </a:extLst>
              </a:tr>
              <a:tr h="502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hlinkClick r:id="rId9" tooltip="sclérose tubéreuse de Bourneville"/>
                        </a:rPr>
                        <a:t>Sclérose Tubéreuse de Bourneville</a:t>
                      </a:r>
                      <a:endParaRPr lang="fr-FR" sz="160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962146"/>
                  </a:ext>
                </a:extLst>
              </a:tr>
              <a:tr h="251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10" tooltip="syndrome de West"/>
                        </a:rPr>
                        <a:t>Syndrome de West</a:t>
                      </a:r>
                      <a:endParaRPr lang="fr-F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489679"/>
                  </a:ext>
                </a:extLst>
              </a:tr>
              <a:tr h="502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11"/>
                        </a:rPr>
                        <a:t>Syndrome d’Angelman</a:t>
                      </a:r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6334533"/>
                  </a:ext>
                </a:extLst>
              </a:tr>
              <a:tr h="502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hlinkClick r:id="rId12" tooltip="syndrome de Rett"/>
                        </a:rPr>
                        <a:t>Syndrome de Rett</a:t>
                      </a:r>
                      <a:endParaRPr lang="fr-FR" sz="160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625424"/>
                  </a:ext>
                </a:extLst>
              </a:tr>
              <a:tr h="125721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hlinkClick r:id="rId13" tooltip="maladies mitochondriales avec épilepsie"/>
                        </a:rPr>
                        <a:t>Maladies mitochondriales avec épilepsie</a:t>
                      </a:r>
                      <a:r>
                        <a:rPr lang="fr-FR" sz="1600" dirty="0">
                          <a:effectLst/>
                        </a:rPr>
                        <a:t>.</a:t>
                      </a:r>
                      <a:br>
                        <a:rPr lang="fr-FR" sz="1600" dirty="0">
                          <a:effectLst/>
                        </a:rPr>
                      </a:br>
                      <a:r>
                        <a:rPr lang="fr-FR" sz="1600" dirty="0">
                          <a:effectLst/>
                          <a:hlinkClick r:id="rId13" tooltip="maladies mitochondriales avec épilepsie"/>
                        </a:rPr>
                        <a:t>Syndrome MERRF </a:t>
                      </a:r>
                      <a:r>
                        <a:rPr lang="fr-FR" sz="1400" dirty="0">
                          <a:effectLst/>
                          <a:hlinkClick r:id="rId13" tooltip="maladies mitochondriales avec épilepsie"/>
                        </a:rPr>
                        <a:t>(épilepsie myoclonique avec “</a:t>
                      </a:r>
                      <a:r>
                        <a:rPr lang="fr-FR" sz="1400" dirty="0" err="1">
                          <a:effectLst/>
                          <a:hlinkClick r:id="rId13" tooltip="maladies mitochondriales avec épilepsie"/>
                        </a:rPr>
                        <a:t>ragged</a:t>
                      </a:r>
                      <a:r>
                        <a:rPr lang="fr-FR" sz="1400" dirty="0">
                          <a:effectLst/>
                          <a:hlinkClick r:id="rId13" tooltip="maladies mitochondriales avec épilepsie"/>
                        </a:rPr>
                        <a:t> </a:t>
                      </a:r>
                      <a:r>
                        <a:rPr lang="fr-FR" sz="1400" dirty="0" err="1">
                          <a:effectLst/>
                          <a:hlinkClick r:id="rId13" tooltip="maladies mitochondriales avec épilepsie"/>
                        </a:rPr>
                        <a:t>red</a:t>
                      </a:r>
                      <a:r>
                        <a:rPr lang="fr-FR" sz="1400" dirty="0">
                          <a:effectLst/>
                          <a:hlinkClick r:id="rId13" tooltip="maladies mitochondriales avec épilepsie"/>
                        </a:rPr>
                        <a:t> </a:t>
                      </a:r>
                      <a:r>
                        <a:rPr lang="fr-FR" sz="1400" dirty="0" err="1">
                          <a:effectLst/>
                          <a:hlinkClick r:id="rId13" tooltip="maladies mitochondriales avec épilepsie"/>
                        </a:rPr>
                        <a:t>fibers</a:t>
                      </a:r>
                      <a:r>
                        <a:rPr lang="fr-FR" sz="1400" dirty="0">
                          <a:effectLst/>
                          <a:hlinkClick r:id="rId13" tooltip="maladies mitochondriales avec épilepsie"/>
                        </a:rPr>
                        <a:t>”)</a:t>
                      </a:r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600" dirty="0">
                        <a:effectLst/>
                      </a:endParaRPr>
                    </a:p>
                  </a:txBody>
                  <a:tcPr marL="62861" marR="6286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705916"/>
                  </a:ext>
                </a:extLst>
              </a:tr>
            </a:tbl>
          </a:graphicData>
        </a:graphic>
      </p:graphicFrame>
      <p:pic>
        <p:nvPicPr>
          <p:cNvPr id="10" name="Image 4">
            <a:extLst>
              <a:ext uri="{FF2B5EF4-FFF2-40B4-BE49-F238E27FC236}">
                <a16:creationId xmlns:a16="http://schemas.microsoft.com/office/drawing/2014/main" id="{99D5A12C-EC94-4C2C-BC74-4B8B36526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4478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B72E0D6-4540-4604-98CD-7FFF74D4C788}"/>
              </a:ext>
            </a:extLst>
          </p:cNvPr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5165" y="469639"/>
            <a:ext cx="1437874" cy="94102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B6E9BE9F-30E4-4E3A-AAC0-AAB343D41419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7306" y="4509120"/>
            <a:ext cx="1693168" cy="87275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3562FA3-9058-4B7E-8339-F459D08B2F2F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7812" y="1463121"/>
            <a:ext cx="2054518" cy="735873"/>
          </a:xfrm>
          <a:prstGeom prst="rect">
            <a:avLst/>
          </a:prstGeom>
        </p:spPr>
      </p:pic>
      <p:sp>
        <p:nvSpPr>
          <p:cNvPr id="21" name="Flèche : droite 20">
            <a:extLst>
              <a:ext uri="{FF2B5EF4-FFF2-40B4-BE49-F238E27FC236}">
                <a16:creationId xmlns:a16="http://schemas.microsoft.com/office/drawing/2014/main" id="{A0A3592D-0613-4F42-A310-2BEC8CA31893}"/>
              </a:ext>
            </a:extLst>
          </p:cNvPr>
          <p:cNvSpPr/>
          <p:nvPr/>
        </p:nvSpPr>
        <p:spPr>
          <a:xfrm>
            <a:off x="2195737" y="908721"/>
            <a:ext cx="2376264" cy="144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5A1F1FC6-8F2C-4681-AC0F-099AC815546C}"/>
              </a:ext>
            </a:extLst>
          </p:cNvPr>
          <p:cNvSpPr/>
          <p:nvPr/>
        </p:nvSpPr>
        <p:spPr>
          <a:xfrm>
            <a:off x="2477571" y="1899519"/>
            <a:ext cx="680241" cy="144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AED1BC68-AD8E-4FBF-B89C-8CF233C99D43}"/>
              </a:ext>
            </a:extLst>
          </p:cNvPr>
          <p:cNvSpPr/>
          <p:nvPr/>
        </p:nvSpPr>
        <p:spPr>
          <a:xfrm>
            <a:off x="2864384" y="2361460"/>
            <a:ext cx="1419584" cy="130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 : droite 23">
            <a:extLst>
              <a:ext uri="{FF2B5EF4-FFF2-40B4-BE49-F238E27FC236}">
                <a16:creationId xmlns:a16="http://schemas.microsoft.com/office/drawing/2014/main" id="{10BAE1C2-9E6E-4255-87BF-1D366891A735}"/>
              </a:ext>
            </a:extLst>
          </p:cNvPr>
          <p:cNvSpPr/>
          <p:nvPr/>
        </p:nvSpPr>
        <p:spPr>
          <a:xfrm rot="21378602">
            <a:off x="3298030" y="3648414"/>
            <a:ext cx="4584799" cy="1233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 : droite 24">
            <a:extLst>
              <a:ext uri="{FF2B5EF4-FFF2-40B4-BE49-F238E27FC236}">
                <a16:creationId xmlns:a16="http://schemas.microsoft.com/office/drawing/2014/main" id="{A6A656FF-48D8-47C4-A189-E46B13B322A7}"/>
              </a:ext>
            </a:extLst>
          </p:cNvPr>
          <p:cNvSpPr/>
          <p:nvPr/>
        </p:nvSpPr>
        <p:spPr>
          <a:xfrm>
            <a:off x="2107898" y="4359255"/>
            <a:ext cx="3400206" cy="144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 : droite 25">
            <a:extLst>
              <a:ext uri="{FF2B5EF4-FFF2-40B4-BE49-F238E27FC236}">
                <a16:creationId xmlns:a16="http://schemas.microsoft.com/office/drawing/2014/main" id="{09FE9DBC-1BEB-4EE7-BC6F-8045A2B5BF58}"/>
              </a:ext>
            </a:extLst>
          </p:cNvPr>
          <p:cNvSpPr/>
          <p:nvPr/>
        </p:nvSpPr>
        <p:spPr>
          <a:xfrm>
            <a:off x="2250679" y="4841891"/>
            <a:ext cx="1561222" cy="149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3FB46EFC-40CE-4C46-BA4B-C9A8E794D436}"/>
              </a:ext>
            </a:extLst>
          </p:cNvPr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9499" y="4403043"/>
            <a:ext cx="1942901" cy="125820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2EC91724-3DE7-439F-A4E2-9334DAAADA7D}"/>
              </a:ext>
            </a:extLst>
          </p:cNvPr>
          <p:cNvPicPr>
            <a:picLocks noChangeAspect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7937" y="3812075"/>
            <a:ext cx="1559628" cy="1029816"/>
          </a:xfrm>
          <a:prstGeom prst="rect">
            <a:avLst/>
          </a:prstGeom>
        </p:spPr>
      </p:pic>
      <p:sp>
        <p:nvSpPr>
          <p:cNvPr id="28" name="Flèche : droite 27">
            <a:extLst>
              <a:ext uri="{FF2B5EF4-FFF2-40B4-BE49-F238E27FC236}">
                <a16:creationId xmlns:a16="http://schemas.microsoft.com/office/drawing/2014/main" id="{99459A5C-E4FC-410B-8D75-72F2E5CBCFB7}"/>
              </a:ext>
            </a:extLst>
          </p:cNvPr>
          <p:cNvSpPr/>
          <p:nvPr/>
        </p:nvSpPr>
        <p:spPr>
          <a:xfrm>
            <a:off x="2081416" y="5417682"/>
            <a:ext cx="4061623" cy="149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60A620F7-85B5-4007-9BB4-E28A4C52E232}"/>
              </a:ext>
            </a:extLst>
          </p:cNvPr>
          <p:cNvPicPr>
            <a:picLocks noChangeAspect="1"/>
          </p:cNvPicPr>
          <p:nvPr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4763" y="2526734"/>
            <a:ext cx="856620" cy="1201825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FD7FF16E-E315-43DD-9546-A724E3DD3FA1}"/>
              </a:ext>
            </a:extLst>
          </p:cNvPr>
          <p:cNvPicPr>
            <a:picLocks noChangeAspect="1"/>
          </p:cNvPicPr>
          <p:nvPr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6306" y="3727857"/>
            <a:ext cx="824097" cy="631398"/>
          </a:xfrm>
          <a:prstGeom prst="rect">
            <a:avLst/>
          </a:prstGeom>
        </p:spPr>
      </p:pic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932E10C2-29A9-4DC0-BCB3-2F835354B1A9}"/>
              </a:ext>
            </a:extLst>
          </p:cNvPr>
          <p:cNvSpPr/>
          <p:nvPr/>
        </p:nvSpPr>
        <p:spPr>
          <a:xfrm>
            <a:off x="3887834" y="5834154"/>
            <a:ext cx="4212558" cy="149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5830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176</Words>
  <Application>Microsoft Office PowerPoint</Application>
  <PresentationFormat>Affichage à l'écran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Trebuchet MS</vt:lpstr>
      <vt:lpstr>Thème Office</vt:lpstr>
      <vt:lpstr>Conception personnalisée</vt:lpstr>
      <vt:lpstr>1_Conception personnalisée</vt:lpstr>
      <vt:lpstr>Les associations  d’épilepsies rares Françoise Thomas-Vialettes EFAPPE</vt:lpstr>
      <vt:lpstr>A quoi servent les associations d’épilepsies rares ?</vt:lpstr>
      <vt:lpstr>Ensemble, on va plus loin…</vt:lpstr>
      <vt:lpstr>Des épilepsies rares, des associations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Modèle de slides</dc:title>
  <dc:creator>Francoise</dc:creator>
  <cp:lastModifiedBy>Utilisateur 1</cp:lastModifiedBy>
  <cp:revision>10</cp:revision>
  <dcterms:created xsi:type="dcterms:W3CDTF">2018-09-12T11:54:47Z</dcterms:created>
  <dcterms:modified xsi:type="dcterms:W3CDTF">2018-10-10T08:54:52Z</dcterms:modified>
</cp:coreProperties>
</file>