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82" r:id="rId4"/>
    <p:sldId id="283" r:id="rId5"/>
    <p:sldId id="292" r:id="rId6"/>
    <p:sldId id="315" r:id="rId7"/>
    <p:sldId id="294" r:id="rId8"/>
    <p:sldId id="295" r:id="rId9"/>
    <p:sldId id="296" r:id="rId10"/>
    <p:sldId id="299" r:id="rId11"/>
    <p:sldId id="297" r:id="rId12"/>
    <p:sldId id="298" r:id="rId13"/>
    <p:sldId id="301" r:id="rId14"/>
    <p:sldId id="314" r:id="rId15"/>
    <p:sldId id="302" r:id="rId16"/>
    <p:sldId id="303" r:id="rId17"/>
    <p:sldId id="306" r:id="rId18"/>
    <p:sldId id="309" r:id="rId19"/>
    <p:sldId id="308" r:id="rId20"/>
    <p:sldId id="310" r:id="rId21"/>
    <p:sldId id="312" r:id="rId22"/>
    <p:sldId id="313" r:id="rId23"/>
  </p:sldIdLst>
  <p:sldSz cx="9144000" cy="6858000" type="screen4x3"/>
  <p:notesSz cx="7099300" cy="10236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AAFAD1-2049-FF44-BFDF-136E22B5628F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7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2CE54D-4501-1C41-8DFF-B7F8714BC87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2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C9ADD5F-89FB-8C4C-AE33-DEDA5204DDC2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65F325-8BCC-5742-BC27-0EDC728E6F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527" y="6356349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4" descr="Efappe New logo.jpg">
            <a:extLst>
              <a:ext uri="{FF2B5EF4-FFF2-40B4-BE49-F238E27FC236}">
                <a16:creationId xmlns:a16="http://schemas.microsoft.com/office/drawing/2014/main" id="{4B321385-8957-498D-915D-F6AA36FA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25" y="6206277"/>
            <a:ext cx="1059254" cy="606278"/>
          </a:xfrm>
          <a:prstGeom prst="rect">
            <a:avLst/>
          </a:prstGeom>
        </p:spPr>
      </p:pic>
      <p:pic>
        <p:nvPicPr>
          <p:cNvPr id="8" name="Image 7" descr="LOGO EPILEPSIE FRANCE 2017.jpg">
            <a:extLst>
              <a:ext uri="{FF2B5EF4-FFF2-40B4-BE49-F238E27FC236}">
                <a16:creationId xmlns:a16="http://schemas.microsoft.com/office/drawing/2014/main" id="{CC107E3B-9543-4C5C-9DBA-95BAEF400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790" y="6206276"/>
            <a:ext cx="1890210" cy="606278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159ACFB-6472-4EEA-BDC5-6270EF6987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779" y="6115114"/>
            <a:ext cx="1040710" cy="6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1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041C-8CFB-FA48-A36A-814D6C44CF4D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6DA-8CF6-9345-B2EE-B868535EB14C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66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F483F-28F2-4083-A948-715A0C2E9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D38212-C58A-4C6D-BB7C-07460D50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2C21A6-E14E-44F4-AF83-77E2F995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72343B-4A7B-4A2C-94DD-8A0BCF46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187ED-A9CD-4494-8A07-4CA1633E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46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70B92-EAAE-4E99-91E3-C7956E8B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3B890-BD3D-432B-A0D9-2A2342F27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67E35-E9A3-4A6A-BCFE-3EEB4FCF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B1CA8-8B49-4572-9523-30A15D3D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66482-9AC8-4022-A28D-AAB5D8F3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5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A92D5-4871-41DA-9088-D465ED43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37F3B-409B-4664-BDDF-3DAF10640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5C164-3DBE-4DE0-AEE9-30FD8F00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8A3941-AEFD-4F98-BE82-DAE1B96B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655362-4359-4C2C-9115-B6AD281D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69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B3821-8056-4669-8C3E-0DCFEAA0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B8B00-4AA0-4B46-B0AB-81B86CB40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59247A-8A23-4573-87A8-8D0691C3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1889F1-C77D-4446-B098-01E4CBAD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08162-E216-43A8-B75E-8823B496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97CA2F-AB0E-477F-B5A1-B772DE30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55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B1C76-C9FC-4B31-9AC6-AC6E56F5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1098C8-CA63-43EB-96A4-4532210C0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90EAE6-E46D-4BCD-BF75-A288D496E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6EEA68-4D29-46AA-ABAF-2BB5474E5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3EB553-39D7-42E9-949F-2AC06DAB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A98D4B-1A8F-471E-AFC6-C8B427DA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27E715-1616-4647-A412-B81DB52F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8A905E-EFF3-4317-B59F-94111F0F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05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44042-3C4A-4117-B30B-B6F00F8C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E18690-5EC2-4CC0-8FA0-3837CE52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B8152E-F0F2-42A2-9D40-F8884E2A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8CB0CF-0FC4-406C-815A-0B7B2D4C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2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AC21EA-7BD9-4568-BF43-8299312C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489C50-B7AB-4305-891B-91BC2712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A055A5-0145-4B12-9A07-64CFA02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2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F7B2F-CE14-4C59-B34B-E4A4DDE9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229BBB-F8A4-41D2-8382-AED82943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EC556E-D9EC-4277-9C2A-1F224D91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364E42-27E5-43EC-8EC8-F543143A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178AC3-0F8E-45AF-ADDD-CE2F7E1E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28DE0D-3313-44E8-88A9-B53BA52B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7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FEDD-3BA0-8D43-81DE-8B74654C05B0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4" descr="Efappe New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800"/>
            <a:ext cx="1772995" cy="1014797"/>
          </a:xfrm>
          <a:prstGeom prst="rect">
            <a:avLst/>
          </a:prstGeom>
        </p:spPr>
      </p:pic>
      <p:pic>
        <p:nvPicPr>
          <p:cNvPr id="8" name="Image 7" descr="LOGO EPILEPSIE FRANCE 2017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07476"/>
            <a:ext cx="2671107" cy="8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4BEC0-230C-4340-936E-6DE35231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DFFB4E-D59F-426E-B46D-6665D3B56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08B8B-A69F-4EA9-A310-43AB0B220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F1D194-4291-4BE3-9139-AA9300B7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CC466-7D74-43D4-8A6C-4C28892C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6152EF-AFEE-4C25-A4E3-C98C4E12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24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D4DB1-5141-4429-A543-FFB2B6BC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A2B3ED-9D11-4DF4-87DD-8DC1D5B2E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304B0-5FD6-4966-930C-50B5F4AA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ACB20-585E-4FB5-909D-5F765AA4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0304E-A331-4703-9838-521A1757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3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0EDAFA-8128-4536-9D19-AA030148D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D54B8C-A2E9-48B9-9E9F-BC743F8F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FF181-B5FE-4E6F-B0F4-BF1A19DC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CF7AB-A9BA-4044-AEAF-2C165B44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1B204F-C39B-4E81-87F4-14C71760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4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BBF19-A4B8-49E4-83CA-7EFE9889F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6B252A-6232-4F7E-9D47-44BB72B7F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5FCB4-497A-4FE8-B39E-7B81D8B7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39A5B-01B8-41C3-BD4E-ACA550DC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26EA17-83FC-4920-BD18-B4E24EEB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10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B30DF-29F4-4175-BBF3-C5850FEE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EED12-2D3F-45BF-87D1-8DDB00880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7BC13-5331-4823-954B-69317115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AFF94B-675A-4AFA-844A-6E9BE2E0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5461AE-03E2-4217-B413-3E7972AB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1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FE557E-9BE9-478D-A5EF-FB878AB3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B71F05-F55F-4101-A9FC-6BC01C303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CB138-81D5-48F5-965F-B81B1A8B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209255-29F9-4EE1-BF76-DD8F50AE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165D9F-09FA-4C3B-8C61-7FADC758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568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6AEA0-000E-47C6-BB35-791285CB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65797-84F0-419E-8B53-3DEB30F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1C4315-E727-4EBC-8023-9FE17473C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0D14CD-F9A2-4B4E-8A1C-954EEF71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D77868-8242-4DC7-98CE-6ABABACD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B57094-888F-4A1F-A37F-246A5E9A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22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DDF8E-05AA-4767-9F6D-8E8581E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B19C4-DFB0-430F-BDA7-99A67160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F52E06-A6C0-4B61-8918-76AA3D3C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468EF8-75CA-4D38-AE7F-76E2AACFD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518AF6-3A9D-4DDF-BB5D-9D7D9ABA5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23953D-A578-4015-94E6-8F852F4A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6D30C3-BC25-42DB-8565-5102537C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681069-33EC-4A28-8526-3C0F795D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0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B699-BB18-431A-9469-5999F7A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C46CBA-17AC-4F6A-9DC4-EC20B9D7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20A990-70B6-4492-929F-4E6E290F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233801-FCA4-4C42-98AF-9C6745D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18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172EEF-157C-4FC5-B96E-330A2FF3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55BCA4-FB7C-4CCB-874A-DE9031CD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BB89E5-FEA0-4A18-B0E1-156AAC45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FC-2A7B-6E44-9F26-C9B342195BE0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A169E-B526-4B5B-9A9D-33C39333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014B3-AA9E-4F6D-865E-ACA2B261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FA6A5C-067E-4086-ADD3-F145A60D4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9C0240-3EED-44D4-8720-E1E8304A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29DB7E-04B0-485C-AC2F-0863EF30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C41E3A-E646-42D2-87EB-6A55730C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0EE48-C723-4BFE-A17F-C7510591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E03B59-0926-4E1B-84D5-6E2CB50C2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803FEE-A367-4415-A923-2E8099B2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9F692E-ACA0-4137-8447-F311921B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BE5521-E967-4A70-BDA6-85523CC1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6127CF-A652-4613-8A25-FADC93A6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4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B0D66-ACB7-4697-9512-23C5179E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D3F74B-0F2B-42E5-B8DE-B6FC6C9A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C5A7E-F0DC-43B8-AB26-9A0EFC33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F011C8-A163-4B90-A4E2-790B5E25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CEB4A-763C-4D4F-AB95-DF3A565E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392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1D2C9D-45C8-45D2-94EF-6CA8DA4EF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DAA13C-539B-4654-A5D3-383BD8C5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C8F48-4453-46A7-A784-68648BF9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8870B-D809-4A74-B94D-4681DA48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3CF45-2B5F-4660-A1DF-EDEDF7DB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7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4534-E080-0E42-888C-FDC0879050ED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787-8829-184B-9ABB-395648203EFC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6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6D47-FB61-104B-9CB1-E814A6798A61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8C-E54C-2B42-B404-42288BD18F1F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4D1-0816-A242-A862-689899208F8B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EA36-A112-3646-920A-CFCA558C0066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3547-B23A-E346-B42B-20D7C6AFF9C3}" type="datetime1">
              <a:rPr lang="en-GB" smtClean="0"/>
              <a:pPr/>
              <a:t>15/10/2018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EEE8-511C-3F48-8555-408C2B020A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10C7FA-4ABF-4A0B-873E-56264CF7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7D0EA7-A8F9-44D8-81CE-D3315E35E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3FA81-A2AB-4906-842D-995DB35D5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89AD-1BD1-4BE4-B9AB-0D66AFC14B8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ADDF0B-8077-4081-8EB0-4E3FB8E12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C37041-F733-49AE-8521-749A98866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853A-CEFD-4374-B7DF-1F16D060A7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C792FA-B631-4B8B-A1A5-658F9005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F5A12-A162-4335-86D0-2658C70F1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FA81E-24E8-44CC-819C-E0F04E95E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D1AB-06C1-4706-9E53-71A4F2A02BE7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A8855-C598-4665-8AD7-6E0C6BF64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320EB-45D2-4257-9AEC-CA88092F5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37BC0-331B-4826-97EF-100843C29D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3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nge.org/p/mobilisation-pour-un-plan-national-epilepsi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shutterstock_7168457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60" y="994718"/>
            <a:ext cx="7749686" cy="5166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423" y="482442"/>
            <a:ext cx="7560601" cy="99453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660066"/>
                </a:solidFill>
              </a:rPr>
              <a:t>Epilepsies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 err="1">
                <a:solidFill>
                  <a:srgbClr val="660066"/>
                </a:solidFill>
              </a:rPr>
              <a:t>Avancées</a:t>
            </a:r>
            <a:r>
              <a:rPr lang="en-US" sz="2800" dirty="0">
                <a:solidFill>
                  <a:srgbClr val="660066"/>
                </a:solidFill>
              </a:rPr>
              <a:t> des actions collectives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758" y="5769277"/>
            <a:ext cx="3045967" cy="971139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chemeClr val="tx1"/>
                </a:solidFill>
              </a:rPr>
              <a:t>Delphine</a:t>
            </a:r>
            <a:r>
              <a:rPr lang="en-US" sz="1800" dirty="0">
                <a:solidFill>
                  <a:schemeClr val="tx1"/>
                </a:solidFill>
              </a:rPr>
              <a:t> Dannecker</a:t>
            </a:r>
          </a:p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solidFill>
                  <a:schemeClr val="tx1"/>
                </a:solidFill>
              </a:rPr>
              <a:t>Epilepsie</a:t>
            </a:r>
            <a:r>
              <a:rPr lang="en-US" sz="1800" dirty="0">
                <a:solidFill>
                  <a:schemeClr val="tx1"/>
                </a:solidFill>
              </a:rPr>
              <a:t>-France &amp; CNE</a:t>
            </a:r>
          </a:p>
          <a:p>
            <a:pPr algn="l">
              <a:lnSpc>
                <a:spcPct val="4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Françoise Thomas-</a:t>
            </a:r>
            <a:r>
              <a:rPr lang="en-US" sz="1800" dirty="0" err="1">
                <a:solidFill>
                  <a:schemeClr val="tx1"/>
                </a:solidFill>
              </a:rPr>
              <a:t>Vialettes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EFAPPE Epilepsies </a:t>
            </a:r>
            <a:r>
              <a:rPr lang="en-US" sz="1800" dirty="0" err="1">
                <a:solidFill>
                  <a:schemeClr val="tx1"/>
                </a:solidFill>
              </a:rPr>
              <a:t>Sévères</a:t>
            </a:r>
            <a:r>
              <a:rPr lang="en-US" sz="1800" dirty="0">
                <a:solidFill>
                  <a:schemeClr val="tx1"/>
                </a:solidFill>
              </a:rPr>
              <a:t> &amp; CNE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Efappe New 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59" y="5974521"/>
            <a:ext cx="1401335" cy="80207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52423" y="23551"/>
            <a:ext cx="8033396" cy="45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Journées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Françaises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l’Epilepsie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Lyon 2018</a:t>
            </a:r>
          </a:p>
        </p:txBody>
      </p:sp>
      <p:pic>
        <p:nvPicPr>
          <p:cNvPr id="9" name="Image 8" descr="LOGO EPILEPSIE FRANCE 20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174" y="5974521"/>
            <a:ext cx="2500645" cy="8020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371" y="5889879"/>
            <a:ext cx="1376803" cy="9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2015869" y="2103458"/>
            <a:ext cx="4501315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4 -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prise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charge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685800" y="1313491"/>
            <a:ext cx="8394162" cy="5438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les personnes handicapées par une épilepsie sévère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Définition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l’épilepsie sévère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Centre de ressource FAHRES, 2016 Équipes relais handicaps rares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2009 - 2018 création de places dédiées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FAM (Isère, région parisienne, Ain)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MAS (Meurthe et Moselle)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Appartements regroupés (Rennes)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SESSAD (Paris, Lyon)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 2016 Dossier technique CNSA  épilepsies et handicap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une meilleure évaluation par les MDPH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Janv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 Etats Généraux de la Déficience Intellectuelle Etude INSERM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épilepsie et déficience intellectuelle = 30% des épileptiques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(200 000 personnes)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Pharmacorésistance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2/3 d’entre eux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Juillet 2018 Stratégie TSA et TND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épilepsie et TSA = 20% des épileptiques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09004-1387-4383-BFE2-0F681B5D4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485"/>
            <a:ext cx="8394162" cy="120700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660066"/>
                </a:solidFill>
              </a:rPr>
              <a:t>Avancées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obtenues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depuis</a:t>
            </a:r>
            <a:r>
              <a:rPr lang="en-US" sz="2800" dirty="0">
                <a:solidFill>
                  <a:srgbClr val="660066"/>
                </a:solidFill>
              </a:rPr>
              <a:t> 2011 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800" dirty="0" err="1">
                <a:solidFill>
                  <a:srgbClr val="660066"/>
                </a:solidFill>
              </a:rPr>
              <a:t>Mieux</a:t>
            </a:r>
            <a:r>
              <a:rPr lang="en-US" sz="2800" dirty="0">
                <a:solidFill>
                  <a:srgbClr val="660066"/>
                </a:solidFill>
              </a:rPr>
              <a:t> prendre </a:t>
            </a:r>
            <a:r>
              <a:rPr lang="en-US" sz="2800" dirty="0" err="1">
                <a:solidFill>
                  <a:srgbClr val="660066"/>
                </a:solidFill>
              </a:rPr>
              <a:t>en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compte</a:t>
            </a:r>
            <a:r>
              <a:rPr lang="en-US" sz="2800" dirty="0">
                <a:solidFill>
                  <a:srgbClr val="660066"/>
                </a:solidFill>
              </a:rPr>
              <a:t> les situations de handicap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5 -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9771" y="821833"/>
            <a:ext cx="74641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2015 et 2016 : conférences de presse</a:t>
            </a:r>
          </a:p>
          <a:p>
            <a:pPr>
              <a:spcBef>
                <a:spcPts val="1200"/>
              </a:spcBef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Rencontres avec le Ministère de la Santé, le secrétariat d’Etat au Handicap, 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			    le comité interministériel au handicap, 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			    le conseil national consultatif des personnes handicapées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Pétition « Pour un plan national » 18 000 signatures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Colloque « Epilepsies et situations de Handicap » avril 2017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Document « Réflexions partagées pour un plan national et une prise en charge globale des personnes épileptiques »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1</a:t>
            </a:r>
            <a:r>
              <a:rPr lang="fr-FR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sommet national épilepsies février 2018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pic>
        <p:nvPicPr>
          <p:cNvPr id="22" name="Picture 2" descr="http://efappe.epilepsies.fr/wp-content/uploads/2017/04/DSC_1787-SIte_reduite-300x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855" y="3944623"/>
            <a:ext cx="3154724" cy="21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1EF7B05-A460-494E-9DAF-08E470B7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060" y="141486"/>
            <a:ext cx="7772400" cy="1016196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660066"/>
                </a:solidFill>
              </a:rPr>
              <a:t>Pour </a:t>
            </a:r>
            <a:r>
              <a:rPr lang="en-US" sz="2800" dirty="0" err="1">
                <a:solidFill>
                  <a:srgbClr val="660066"/>
                </a:solidFill>
              </a:rPr>
              <a:t>obtenir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une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stratégie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nationale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24" name="Image 23" descr="DSC_0067.jpg">
            <a:extLst>
              <a:ext uri="{FF2B5EF4-FFF2-40B4-BE49-F238E27FC236}">
                <a16:creationId xmlns:a16="http://schemas.microsoft.com/office/drawing/2014/main" id="{D55F4204-6037-459C-ADCC-5DE48C191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71" y="4643702"/>
            <a:ext cx="3079468" cy="20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5 -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pic>
        <p:nvPicPr>
          <p:cNvPr id="23" name="Picture 4" descr="http://efappe.epilepsies.fr/wp-content/uploads/2017/04/logo_assemblee_des_departements_de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826" y="2669379"/>
            <a:ext cx="1398693" cy="13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1EF7B05-A460-494E-9DAF-08E470B7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060" y="141485"/>
            <a:ext cx="7772400" cy="147002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2400" dirty="0">
                <a:solidFill>
                  <a:srgbClr val="7030A0"/>
                </a:solidFill>
              </a:rPr>
              <a:t>5 avril 2017 </a:t>
            </a:r>
            <a:br>
              <a:rPr lang="fr-FR" sz="2400" dirty="0">
                <a:solidFill>
                  <a:srgbClr val="7030A0"/>
                </a:solidFill>
              </a:rPr>
            </a:br>
            <a:r>
              <a:rPr lang="fr-FR" sz="2400" dirty="0">
                <a:solidFill>
                  <a:srgbClr val="7030A0"/>
                </a:solidFill>
              </a:rPr>
              <a:t>colloque Épilepsies et Situations de Handicap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9" name="Picture 2" descr="http://efappe.epilepsies.fr/wp-content/uploads/2017/04/DSC_1787-SIte_reduite-300x201.jpg">
            <a:extLst>
              <a:ext uri="{FF2B5EF4-FFF2-40B4-BE49-F238E27FC236}">
                <a16:creationId xmlns:a16="http://schemas.microsoft.com/office/drawing/2014/main" id="{F953CF4D-D082-4646-A15A-2974B5B1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8" y="1665665"/>
            <a:ext cx="5278423" cy="35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6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5 -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5800" y="702327"/>
            <a:ext cx="6462370" cy="2688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660066"/>
                </a:solidFill>
              </a:rPr>
              <a:t>Premier </a:t>
            </a:r>
            <a:r>
              <a:rPr lang="en-US" sz="2400" dirty="0" err="1">
                <a:solidFill>
                  <a:srgbClr val="660066"/>
                </a:solidFill>
              </a:rPr>
              <a:t>sommet</a:t>
            </a:r>
            <a:r>
              <a:rPr lang="en-US" sz="2400" dirty="0">
                <a:solidFill>
                  <a:srgbClr val="660066"/>
                </a:solidFill>
              </a:rPr>
              <a:t> national 10 </a:t>
            </a:r>
            <a:r>
              <a:rPr lang="en-US" sz="2400" dirty="0" err="1">
                <a:solidFill>
                  <a:srgbClr val="660066"/>
                </a:solidFill>
              </a:rPr>
              <a:t>février</a:t>
            </a:r>
            <a:r>
              <a:rPr lang="en-US" sz="2400" dirty="0">
                <a:solidFill>
                  <a:srgbClr val="660066"/>
                </a:solidFill>
              </a:rPr>
              <a:t> 2018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8757" y="1128094"/>
            <a:ext cx="746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Plus de 400 personnes et diffusion en streaming, tous les acteurs présents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Action presse associée à la journée internationale de l’épilepsie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Réalisation de vidéos témoignages personnes épileptiques et partenaires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pic>
        <p:nvPicPr>
          <p:cNvPr id="19" name="Image 18" descr="_DSC09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328423"/>
            <a:ext cx="3634499" cy="2725874"/>
          </a:xfrm>
          <a:prstGeom prst="rect">
            <a:avLst/>
          </a:prstGeom>
        </p:spPr>
      </p:pic>
      <p:pic>
        <p:nvPicPr>
          <p:cNvPr id="25" name="Image 24" descr="DSC_00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648" y="2328423"/>
            <a:ext cx="4035258" cy="26901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1325DE-5473-4B3E-9B38-90E421E4BFDA}"/>
              </a:ext>
            </a:extLst>
          </p:cNvPr>
          <p:cNvSpPr/>
          <p:nvPr/>
        </p:nvSpPr>
        <p:spPr>
          <a:xfrm>
            <a:off x="833984" y="5071386"/>
            <a:ext cx="7464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Des bénévoles						 Des témoignages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5 -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pic>
        <p:nvPicPr>
          <p:cNvPr id="18" name="Image 17" descr="DSC_0073.jpg">
            <a:extLst>
              <a:ext uri="{FF2B5EF4-FFF2-40B4-BE49-F238E27FC236}">
                <a16:creationId xmlns:a16="http://schemas.microsoft.com/office/drawing/2014/main" id="{1C6009A3-763E-4692-AF25-8D8D2F320A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35" y="2666068"/>
            <a:ext cx="5198312" cy="3465542"/>
          </a:xfrm>
          <a:prstGeom prst="rect">
            <a:avLst/>
          </a:prstGeom>
        </p:spPr>
      </p:pic>
      <p:pic>
        <p:nvPicPr>
          <p:cNvPr id="25" name="Image 24" descr="DSC_01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9" y="0"/>
            <a:ext cx="5330593" cy="35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5465" y="1256067"/>
            <a:ext cx="4255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Près de 50 parutions dans les media dont :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3 présences radio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2 présences TV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1 dépêche AFP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1 tribune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Huffington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 Post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26 parutions généralistes</a:t>
            </a:r>
          </a:p>
          <a:p>
            <a:pPr marL="285750" indent="-285750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Arial" panose="020B0604020202020204" pitchFamily="34" charset="0"/>
              </a:rPr>
              <a:t>24 parutions spécialisées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7084BC7-5286-7D42-BBFF-D6928BC17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438" y="1713771"/>
            <a:ext cx="1553547" cy="6473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E67A036-3C5F-CF41-8B54-BF7AA57F96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985" y="1681112"/>
            <a:ext cx="3373548" cy="6799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49485FB-9690-924A-B711-29B662D6F8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707" y="4672913"/>
            <a:ext cx="1828293" cy="51420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7A52562-C95E-9542-B23D-629CB26020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937" y="2793827"/>
            <a:ext cx="2875849" cy="65631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9F05F6-FD27-B749-A0EC-8C0CBD346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438" y="2793827"/>
            <a:ext cx="2008680" cy="5818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4BC763E-5DCD-C04C-A295-8EDD7969D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938" y="3375707"/>
            <a:ext cx="3370771" cy="2532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32199ED-88D4-7A47-9E88-6A56409A4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362" y="3887585"/>
            <a:ext cx="2509457" cy="69923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9284C80-8CBB-F84A-8BEB-82E0144A8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731376"/>
            <a:ext cx="1179886" cy="58603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64D52F1-140C-4D49-A9A6-87C03C7A28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39" y="3629002"/>
            <a:ext cx="4241099" cy="22790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881E9FF-9358-4D4C-B651-FE621C8EE7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5317412"/>
            <a:ext cx="968913" cy="86733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08FC338-BC22-EB4C-8A12-515FF48634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997" y="4656829"/>
            <a:ext cx="3998039" cy="6605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1A2E746-42CC-6245-B20B-60A173A1C0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6215336"/>
            <a:ext cx="1412197" cy="31774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6260E7F-4B48-704B-9BC8-C41EDE0E9CA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57" y="4087130"/>
            <a:ext cx="4049446" cy="49968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1D91E23-0155-464A-8656-1B664C72DF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3296" y="5187120"/>
            <a:ext cx="1992523" cy="42976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7314E15-8FD8-F24B-96AF-E80803AB059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76" y="5406297"/>
            <a:ext cx="3728019" cy="438354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E801F08C-86AC-47C8-A97A-073839B66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01" y="170738"/>
            <a:ext cx="7772400" cy="1007628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660066"/>
                </a:solidFill>
              </a:rPr>
              <a:t>Premier </a:t>
            </a:r>
            <a:r>
              <a:rPr lang="en-US" sz="3200" dirty="0" err="1">
                <a:solidFill>
                  <a:srgbClr val="660066"/>
                </a:solidFill>
              </a:rPr>
              <a:t>sommet</a:t>
            </a:r>
            <a:r>
              <a:rPr lang="en-US" sz="3200" dirty="0">
                <a:solidFill>
                  <a:srgbClr val="660066"/>
                </a:solidFill>
              </a:rPr>
              <a:t> national en 2018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8943A051-F874-4CA8-81BB-373BD59CF507}"/>
              </a:ext>
            </a:extLst>
          </p:cNvPr>
          <p:cNvSpPr txBox="1">
            <a:spLocks/>
          </p:cNvSpPr>
          <p:nvPr/>
        </p:nvSpPr>
        <p:spPr>
          <a:xfrm>
            <a:off x="509440" y="1617470"/>
            <a:ext cx="8634560" cy="489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un dialogue nourri avec associations de patients, neurologues et la CNAM</a:t>
            </a:r>
            <a:b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objectifs suivants sont prioritaires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améliorer la coordination entre médecins généralistes et neurologues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favoriser l'investissement des neurologues dans l‘épilepsie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favoriser la gradation des soins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réduire le risque de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sous-diagnostic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particulier pour les enfants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améliorer la réponse aux besoins non satisfaits en structures médico-sociales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atténuer la disparité des situations entre les régions.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L'épilepsie sera intégrée aux mesures améliorant l'organisation et l'accès aux soins.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Cette démarche a paru plus porteuse de solutions pérennes que la mise en œuvre d'un plan national dédié à l'épilepsie.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actions et mesures ont été réalisées ou sont en cours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18EFA2B-88A5-447B-AAA5-CB6644B6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1" y="30028"/>
            <a:ext cx="7772400" cy="147002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Question </a:t>
            </a:r>
            <a:r>
              <a:rPr lang="en-US" sz="2400" dirty="0" err="1"/>
              <a:t>écrite</a:t>
            </a:r>
            <a:r>
              <a:rPr lang="en-US" sz="2400" dirty="0"/>
              <a:t> au </a:t>
            </a:r>
            <a:r>
              <a:rPr lang="en-US" sz="2400" dirty="0" err="1"/>
              <a:t>gouvernement</a:t>
            </a:r>
            <a:r>
              <a:rPr lang="en-US" sz="2400" dirty="0"/>
              <a:t> </a:t>
            </a:r>
            <a:r>
              <a:rPr lang="fr-FR" sz="1600" dirty="0"/>
              <a:t>n° 1912</a:t>
            </a:r>
            <a:br>
              <a:rPr lang="fr-FR" sz="2400" dirty="0"/>
            </a:br>
            <a:r>
              <a:rPr lang="fr-FR" sz="2800" dirty="0">
                <a:solidFill>
                  <a:srgbClr val="7030A0"/>
                </a:solidFill>
              </a:rPr>
              <a:t>réponse de la ministre de la santé </a:t>
            </a:r>
            <a:r>
              <a:rPr lang="fr-FR" sz="2000" dirty="0">
                <a:solidFill>
                  <a:srgbClr val="7030A0"/>
                </a:solidFill>
              </a:rPr>
              <a:t>du 18 sept 2018</a:t>
            </a:r>
            <a:br>
              <a:rPr lang="fr-FR" sz="2400" dirty="0"/>
            </a:b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politique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nationale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799" y="1323310"/>
            <a:ext cx="840001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L’épilepsie au programme de travail de la HAS</a:t>
            </a: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Questionnaire à destination de toutes les ARS</a:t>
            </a:r>
          </a:p>
          <a:p>
            <a:pPr>
              <a:spcBef>
                <a:spcPts val="1200"/>
              </a:spcBef>
            </a:pP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CoPil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Antiépileptiques et grossesse. 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Souffrance des familles  touchées par le syndrome de l’anticonvulsivant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Communiquer auprès des femmes épileptiques pour prévenir les risques 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Représenter les filles et femmes qui ont besoin de ces médicaments pour leur épilepsie</a:t>
            </a:r>
          </a:p>
          <a:p>
            <a:pPr>
              <a:spcBef>
                <a:spcPts val="12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Filière maladies rares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Défiscience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Epilepsie et handicap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CIH, CNCPH, nous gardons le contact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Stratégie TSA et TND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Handicap Rare : en régions et le 3</a:t>
            </a:r>
            <a:r>
              <a:rPr lang="fr-FR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ème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plan national est en préparation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A2F4CF-F7E9-4269-A34A-3FDC14F4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523" y="106484"/>
            <a:ext cx="7772400" cy="1042808"/>
          </a:xfrm>
        </p:spPr>
        <p:txBody>
          <a:bodyPr>
            <a:normAutofit fontScale="92500"/>
          </a:bodyPr>
          <a:lstStyle/>
          <a:p>
            <a:pPr algn="l"/>
            <a:r>
              <a:rPr lang="fr-FR" sz="2800" dirty="0">
                <a:solidFill>
                  <a:srgbClr val="7030A0"/>
                </a:solidFill>
              </a:rPr>
              <a:t>Pas de plan national mais une stratégie globale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6 –</a:t>
            </a:r>
            <a:r>
              <a:rPr lang="en-US" b="1" dirty="0" err="1">
                <a:solidFill>
                  <a:schemeClr val="bg1"/>
                </a:solidFill>
              </a:rPr>
              <a:t>Une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mobilisation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nécessaire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5360" y="1253824"/>
            <a:ext cx="76581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Suite aux travaux HAS et de l’enquête en régions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dirty="0">
                <a:solidFill>
                  <a:srgbClr val="7030A0"/>
                </a:solidFill>
                <a:latin typeface="Calibri"/>
              </a:rPr>
              <a:t>Nous voulons un accès aux soins </a:t>
            </a:r>
            <a:r>
              <a:rPr lang="fr-FR" dirty="0">
                <a:solidFill>
                  <a:srgbClr val="7030A0"/>
                </a:solidFill>
              </a:rPr>
              <a:t>de qualité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pour tous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Partout en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Quelle que soit la gravité, la rareté de l’épilepsie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Quelques que soient les troubles éventuellement associés</a:t>
            </a: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Avec </a:t>
            </a:r>
            <a:r>
              <a:rPr lang="fr-FR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DefiScience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, TSA et TND, GNCHR et le DT CNSA épilepsie et handicaps</a:t>
            </a:r>
          </a:p>
          <a:p>
            <a:r>
              <a:rPr lang="fr-FR" dirty="0">
                <a:solidFill>
                  <a:srgbClr val="7030A0"/>
                </a:solidFill>
                <a:latin typeface="Calibri"/>
              </a:rPr>
              <a:t>Nous voulons un parcours de vie sans rupture, des aides et prestations adaptées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pour tous ceux qui sont en situation de handicap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Partout en France, en établissement et en milieu ordinaire, inclusif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Quelle que soit la sévérité de l’épilepsie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Quelques que soient les compétences, les troubles éventuellement associés</a:t>
            </a:r>
          </a:p>
          <a:p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Nous voulons que chaque épileptique puisse dire son épilepsie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sans souffrir de réactions inadaptées, d’interdits disproportionnés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Informer et former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ensibiliser le grand public pour changer les regards, favoriser l’inclusion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F0F202C-970D-4248-AB00-06229595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77" y="106484"/>
            <a:ext cx="7772400" cy="93375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660066"/>
                </a:solidFill>
              </a:rPr>
              <a:t>Que </a:t>
            </a:r>
            <a:r>
              <a:rPr lang="en-US" sz="3200" dirty="0" err="1">
                <a:solidFill>
                  <a:srgbClr val="660066"/>
                </a:solidFill>
              </a:rPr>
              <a:t>voulons</a:t>
            </a:r>
            <a:r>
              <a:rPr lang="en-US" sz="3200" dirty="0">
                <a:solidFill>
                  <a:srgbClr val="660066"/>
                </a:solidFill>
              </a:rPr>
              <a:t>-nous </a:t>
            </a:r>
            <a:r>
              <a:rPr lang="en-US" sz="3200" dirty="0" err="1">
                <a:solidFill>
                  <a:srgbClr val="660066"/>
                </a:solidFill>
              </a:rPr>
              <a:t>obtenir</a:t>
            </a:r>
            <a:r>
              <a:rPr lang="en-US" sz="3200" dirty="0">
                <a:solidFill>
                  <a:srgbClr val="660066"/>
                </a:solidFill>
              </a:rPr>
              <a:t>?</a:t>
            </a:r>
            <a:endParaRPr lang="fr-FR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1D9A68-AD9C-4ED3-B2D2-80F70EEC07ED}"/>
              </a:ext>
            </a:extLst>
          </p:cNvPr>
          <p:cNvSpPr txBox="1">
            <a:spLocks/>
          </p:cNvSpPr>
          <p:nvPr/>
        </p:nvSpPr>
        <p:spPr>
          <a:xfrm>
            <a:off x="685800" y="946398"/>
            <a:ext cx="8163188" cy="292385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21600" rtlCol="0">
            <a:normAutofit fontScale="25000" lnSpcReduction="20000"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8000" dirty="0">
                <a:solidFill>
                  <a:srgbClr val="660066"/>
                </a:solidFill>
                <a:ea typeface="MS PGothic" charset="0"/>
              </a:rPr>
              <a:t>La mise en œuvre concrète des objectifs fixés par  la ministre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F7B8DA-E0F8-4732-8AB6-681FBD4472E2}"/>
              </a:ext>
            </a:extLst>
          </p:cNvPr>
          <p:cNvSpPr txBox="1">
            <a:spLocks/>
          </p:cNvSpPr>
          <p:nvPr/>
        </p:nvSpPr>
        <p:spPr>
          <a:xfrm>
            <a:off x="685800" y="2859188"/>
            <a:ext cx="8163188" cy="292385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21600" rtlCol="0">
            <a:normAutofit fontScale="25000" lnSpcReduction="20000"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8000" dirty="0">
                <a:solidFill>
                  <a:srgbClr val="660066"/>
                </a:solidFill>
                <a:ea typeface="MS PGothic" charset="0"/>
              </a:rPr>
              <a:t>Le repérage des situations de handicap liées à l’épilepsie, leur prise en charge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 rot="16200000">
            <a:off x="-1542075" y="1776852"/>
            <a:ext cx="3553727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6 –</a:t>
            </a:r>
            <a:r>
              <a:rPr lang="en-US" b="1" dirty="0" err="1">
                <a:solidFill>
                  <a:schemeClr val="bg1"/>
                </a:solidFill>
              </a:rPr>
              <a:t>Une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mobilisation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nécessaire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0728" y="240397"/>
            <a:ext cx="2303379" cy="1815882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/>
              </a:rPr>
              <a:t>Sommet 2019 </a:t>
            </a:r>
          </a:p>
          <a:p>
            <a:r>
              <a:rPr lang="fr-FR" sz="2800" dirty="0">
                <a:solidFill>
                  <a:schemeClr val="bg1"/>
                </a:solidFill>
                <a:latin typeface="Calibri"/>
              </a:rPr>
              <a:t>Rendez-vous </a:t>
            </a:r>
          </a:p>
          <a:p>
            <a:r>
              <a:rPr lang="fr-FR" sz="2800" dirty="0">
                <a:solidFill>
                  <a:schemeClr val="bg1"/>
                </a:solidFill>
                <a:latin typeface="Calibri"/>
              </a:rPr>
              <a:t>le 8 février</a:t>
            </a:r>
          </a:p>
          <a:p>
            <a:r>
              <a:rPr lang="fr-FR" sz="2800" dirty="0">
                <a:solidFill>
                  <a:schemeClr val="bg1"/>
                </a:solidFill>
                <a:latin typeface="Calibri"/>
              </a:rPr>
              <a:t> à Paris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833880"/>
            <a:ext cx="839416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Signer la Pétition nationale, témoigner 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hlinkClick r:id="rId2"/>
              </a:rPr>
              <a:t>https://www.change.org/p/mobilisation-pour-un-plan-national-epilepsie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association : adhérer, se mobiliser, agir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Entraide, communication, information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Participer à la Journée Internationale de l’Epilepsie 2ème semaine de février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 	en ARA : Lyon, Grenoble, Clermont-Ferrand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Représenter les usagers et associations: MDPH-CDAPH, Etablissements de santé-RU, 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médicosocial, handicap rare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, centres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de 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ressource autisme,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centres de référence et filières maladies rares, coordinations associatives santé et médicosocial, etc….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Interpeller les élus locaux et nationaux, les instances départementales, régionales et nationales sur des objectifs définis en association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D498815-7287-41EA-9D71-643FA5A3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22" y="300615"/>
            <a:ext cx="7772400" cy="989103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660066"/>
                </a:solidFill>
              </a:rPr>
              <a:t>Mobilisons</a:t>
            </a:r>
            <a:r>
              <a:rPr lang="en-US" sz="3200" dirty="0">
                <a:solidFill>
                  <a:srgbClr val="660066"/>
                </a:solidFill>
              </a:rPr>
              <a:t>-nous ensemble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58" y="304057"/>
            <a:ext cx="8845262" cy="4487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Epilepsies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Avancées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actions collectives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809" y="1072893"/>
            <a:ext cx="7036687" cy="471221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3600" dirty="0" err="1">
                <a:solidFill>
                  <a:srgbClr val="660066"/>
                </a:solidFill>
              </a:rPr>
              <a:t>Sommaire</a:t>
            </a:r>
            <a:endParaRPr lang="en-US" sz="3600" dirty="0">
              <a:solidFill>
                <a:srgbClr val="660066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sommes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-nous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Chiffres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clés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2018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Avancées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dans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filière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soin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Avancées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dans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charge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globale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Avancées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politique national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mobiliser pour continuer à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avancer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12758" y="6224631"/>
            <a:ext cx="3045967" cy="51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Delphine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Dannecker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Françoise Thomas-Vialettes 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shutterstock_7168457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93" y="1469493"/>
            <a:ext cx="7749686" cy="5166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345" y="744924"/>
            <a:ext cx="7560601" cy="994533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660066"/>
                </a:solidFill>
              </a:rPr>
              <a:t>Agissons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tous</a:t>
            </a:r>
            <a:r>
              <a:rPr lang="en-US" sz="2800" dirty="0">
                <a:solidFill>
                  <a:srgbClr val="660066"/>
                </a:solidFill>
              </a:rPr>
              <a:t> ensemble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Efappe New 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05" y="6032376"/>
            <a:ext cx="1401335" cy="802073"/>
          </a:xfrm>
          <a:prstGeom prst="rect">
            <a:avLst/>
          </a:prstGeom>
        </p:spPr>
      </p:pic>
      <p:pic>
        <p:nvPicPr>
          <p:cNvPr id="9" name="Image 8" descr="LOGO EPILEPSIE FRANCE 20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355" y="5974522"/>
            <a:ext cx="2500645" cy="8020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460" y="5911774"/>
            <a:ext cx="1376803" cy="9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352205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219" y="285421"/>
            <a:ext cx="8017062" cy="645908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>
                <a:solidFill>
                  <a:srgbClr val="660066"/>
                </a:solidFill>
                <a:ea typeface="MS PGothic" charset="0"/>
              </a:rPr>
              <a:t>COMITÉ NATIONAL POUR L’ÉPILEPSIE </a:t>
            </a:r>
            <a:br>
              <a:rPr lang="en-GB" sz="2400" b="1" dirty="0">
                <a:solidFill>
                  <a:srgbClr val="660066"/>
                </a:solidFill>
                <a:ea typeface="MS PGothic" charset="0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</a:rPr>
              <a:t>interlocuteur des pouvoirs publics, engage des actions concertées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917647" y="1005237"/>
            <a:ext cx="2304872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Qui </a:t>
            </a:r>
            <a:r>
              <a:rPr kumimoji="0" lang="en-US" sz="18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sommes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-nous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56219" y="1204162"/>
            <a:ext cx="8229600" cy="4685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membres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actifs</a:t>
            </a:r>
            <a:endParaRPr lang="fr-FR" b="1" dirty="0">
              <a:solidFill>
                <a:srgbClr val="660066"/>
              </a:solidFill>
              <a:latin typeface="Calibri"/>
              <a:ea typeface="MS PGothic" charset="0"/>
            </a:endParaRPr>
          </a:p>
          <a:p>
            <a:pPr marL="0" marR="0" lvl="0" indent="0" defTabSz="457200" rtl="0" eaLnBrk="1" fontAlgn="auto" latinLnBrk="0" hangingPunct="1">
              <a:spcBef>
                <a:spcPts val="600"/>
              </a:spcBef>
              <a:buClrTx/>
              <a:buSzTx/>
              <a:buFont typeface="Arial" charset="0"/>
              <a:buNone/>
              <a:tabLst/>
              <a:defRPr/>
            </a:pPr>
            <a:r>
              <a:rPr lang="fr-FR" b="1" dirty="0">
                <a:solidFill>
                  <a:srgbClr val="660066"/>
                </a:solidFill>
                <a:latin typeface="Calibri"/>
                <a:ea typeface="MS PGothic" charset="0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Associations de patients agréées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, membres de France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Assos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Santé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Epilepsie-France</a:t>
            </a:r>
          </a:p>
          <a:p>
            <a:pPr marL="742950" lvl="1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Fédération EFAPPE (dont EPI, membre fondateur)</a:t>
            </a:r>
          </a:p>
          <a:p>
            <a:pPr marL="742950" marR="0" lvl="1" indent="-285750" defTabSz="457200" rtl="0" eaLnBrk="1" fontAlgn="auto" latinLnBrk="0" hangingPunct="1">
              <a:spcBef>
                <a:spcPts val="0"/>
              </a:spcBef>
              <a:buClrTx/>
              <a:buSzPct val="70000"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Neurologues et chercheurs</a:t>
            </a:r>
          </a:p>
          <a:p>
            <a:pPr marL="742950" marR="0" lvl="1" indent="-28575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Ligue Française Contre l’épilepsie (LFCE)</a:t>
            </a:r>
          </a:p>
          <a:p>
            <a:pPr marL="742950" marR="0" lvl="1" indent="-285750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Club Epilepsies</a:t>
            </a:r>
          </a:p>
          <a:p>
            <a:pPr marL="742950" marR="0" lvl="1" indent="-28575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Fondation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Française pour la Recherche sur l'épilepsie (FFRE)</a:t>
            </a:r>
          </a:p>
          <a:p>
            <a:pPr marL="742950" marR="0" lvl="1" indent="-28575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Directeurs d’Etablissements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(CNDEE)</a:t>
            </a:r>
          </a:p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membres associés</a:t>
            </a:r>
          </a:p>
          <a:p>
            <a:pPr marL="800100" lvl="1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Association Ariane Pays de Loire </a:t>
            </a:r>
          </a:p>
          <a:p>
            <a:pPr marL="800100" lvl="1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FAHRES (Centre national de ressources Handicaps Rares Epilepsies sévères) </a:t>
            </a:r>
          </a:p>
          <a:p>
            <a:pPr marL="800100" lvl="1" indent="-3429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Idée (Institut des Epilepsies de Lyon)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Capture d’écran 2017-10-11 à 15.28.50.png">
            <a:extLst>
              <a:ext uri="{FF2B5EF4-FFF2-40B4-BE49-F238E27FC236}">
                <a16:creationId xmlns:a16="http://schemas.microsoft.com/office/drawing/2014/main" id="{DEEAC723-7C2E-E342-908F-DBC7D4C55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91" y="2627235"/>
            <a:ext cx="3077328" cy="30143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Efappe New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89" y="5979756"/>
            <a:ext cx="1244307" cy="712196"/>
          </a:xfrm>
          <a:prstGeom prst="rect">
            <a:avLst/>
          </a:prstGeom>
        </p:spPr>
      </p:pic>
      <p:pic>
        <p:nvPicPr>
          <p:cNvPr id="15" name="Image 14" descr="LOGO EPILEPSIE FRANCE 20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74" y="5889879"/>
            <a:ext cx="2500645" cy="80207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1" y="5889879"/>
            <a:ext cx="1376803" cy="9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 rot="16200000">
            <a:off x="-917647" y="1005237"/>
            <a:ext cx="2304872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Qui </a:t>
            </a:r>
            <a:r>
              <a:rPr kumimoji="0" lang="en-US" sz="18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sommes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-nous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20340" y="5590096"/>
            <a:ext cx="7995059" cy="700585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7000" b="1" dirty="0">
                <a:solidFill>
                  <a:srgbClr val="660066"/>
                </a:solidFill>
                <a:ea typeface="MS PGothic" charset="0"/>
              </a:rPr>
              <a:t>Objectif: </a:t>
            </a:r>
            <a:r>
              <a:rPr lang="fr-FR" sz="70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</a:rPr>
              <a:t>Une association nationale présente en régions et généraliste avec des services dédiés aux patients.</a:t>
            </a:r>
          </a:p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56218" y="482441"/>
            <a:ext cx="8059181" cy="4992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286" b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L’ASSOCIATION EPILEPSIE FRANCE</a:t>
            </a:r>
            <a:r>
              <a:rPr kumimoji="0" lang="fr-FR" sz="2286" b="1" u="none" strike="noStrike" kern="120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 </a:t>
            </a:r>
            <a:endParaRPr lang="fr-FR" sz="2286" b="1" dirty="0">
              <a:solidFill>
                <a:srgbClr val="660066"/>
              </a:solidFill>
              <a:latin typeface="Calibri"/>
              <a:ea typeface="MS PGothic" charset="0"/>
            </a:endParaRPr>
          </a:p>
          <a:p>
            <a:pPr marL="0" marR="0" lvl="0" indent="0" defTabSz="457200" rtl="0" eaLnBrk="1" fontAlgn="auto" latinLnBrk="0" hangingPunct="1">
              <a:spcBef>
                <a:spcPct val="200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286" b="1" dirty="0">
                <a:solidFill>
                  <a:srgbClr val="660066"/>
                </a:solidFill>
                <a:latin typeface="Calibri"/>
                <a:ea typeface="MS PGothic" charset="0"/>
              </a:rPr>
              <a:t>Association nationale de patients agréée, reconnue d’utilité publique, membre de France </a:t>
            </a:r>
            <a:r>
              <a:rPr lang="fr-FR" sz="2286" b="1" dirty="0" err="1">
                <a:solidFill>
                  <a:srgbClr val="660066"/>
                </a:solidFill>
                <a:latin typeface="Calibri"/>
                <a:ea typeface="MS PGothic" charset="0"/>
              </a:rPr>
              <a:t>Assos</a:t>
            </a:r>
            <a:r>
              <a:rPr lang="fr-FR" sz="2286" b="1" dirty="0">
                <a:solidFill>
                  <a:srgbClr val="660066"/>
                </a:solidFill>
                <a:latin typeface="Calibri"/>
                <a:ea typeface="MS PGothic" charset="0"/>
              </a:rPr>
              <a:t> Santé , présente dans 60 départements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Missions: réunir, soutenir, informer et conseiller les personnes touchées par l’épilepsie et leurs proches.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Actions au national : écoute, accompagnement, échanges, plaidoyer, communication, insertion scolaire, professionnelle et sociale, séjours vacances, représentation des usagers, sensibilisation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Services: </a:t>
            </a:r>
            <a:r>
              <a:rPr lang="fr-FR" sz="228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Epi-emploi</a:t>
            </a: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, </a:t>
            </a:r>
            <a:r>
              <a:rPr lang="fr-FR" sz="228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Epilepsy</a:t>
            </a: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 </a:t>
            </a:r>
            <a:r>
              <a:rPr lang="fr-FR" sz="228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connect</a:t>
            </a: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, permanences téléphoniques et physiques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endParaRPr lang="fr-FR" sz="2286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MS PGothic" charset="0"/>
            </a:endParaRP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228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Épilepsie-France</a:t>
            </a: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 en actions c’est chaque année : 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7300 usagers sur </a:t>
            </a:r>
            <a:r>
              <a:rPr lang="fr-FR" sz="2286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Facebook</a:t>
            </a:r>
            <a:endParaRPr lang="fr-FR" sz="2286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MS PGothic" charset="0"/>
            </a:endParaRP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+ de 100 sorties festives et conviviales  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près de 40 conférences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48 permanences physiques 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+ de 220 heures d’écoute au siège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34 groupes de paroles 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4 délégations participant à des programmes </a:t>
            </a:r>
          </a:p>
          <a:p>
            <a:pPr marL="285750" lvl="2" indent="-285750">
              <a:spcBef>
                <a:spcPts val="0"/>
              </a:spcBef>
              <a:spcAft>
                <a:spcPts val="200"/>
              </a:spcAft>
            </a:pPr>
            <a:r>
              <a:rPr lang="fr-FR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charset="0"/>
              </a:rPr>
              <a:t>d’Éducation thérapeutique du Patient (ETP)</a:t>
            </a:r>
          </a:p>
        </p:txBody>
      </p:sp>
    </p:spTree>
    <p:extLst>
      <p:ext uri="{BB962C8B-B14F-4D97-AF65-F5344CB8AC3E}">
        <p14:creationId xmlns:p14="http://schemas.microsoft.com/office/powerpoint/2010/main" val="350467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FAPPE IMA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120" y="592508"/>
            <a:ext cx="4365937" cy="55362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917647" y="1005237"/>
            <a:ext cx="2304872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Qui </a:t>
            </a:r>
            <a:r>
              <a:rPr kumimoji="0" lang="en-US" sz="18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sommes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-nous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0" name="Espace réservé du contenu 3"/>
          <p:cNvSpPr txBox="1">
            <a:spLocks/>
          </p:cNvSpPr>
          <p:nvPr/>
        </p:nvSpPr>
        <p:spPr>
          <a:xfrm>
            <a:off x="405540" y="125836"/>
            <a:ext cx="8243265" cy="6308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5900" b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EFAPPE épilepsies sévères	</a:t>
            </a:r>
            <a:r>
              <a:rPr kumimoji="0" lang="fr-FR" sz="2600" b="1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  <a:t>		14 ASSOCIATIONS </a:t>
            </a:r>
          </a:p>
          <a:p>
            <a:pPr marL="285750" lvl="1" indent="-285750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SzPct val="70000"/>
              <a:defRPr/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MS PGothic" charset="0"/>
              </a:rPr>
              <a:t>F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MS PGothic" charset="0"/>
                <a:sym typeface="Wingdings"/>
              </a:rPr>
              <a:t>ait reconnaître et prendre en compte </a:t>
            </a:r>
          </a:p>
          <a:p>
            <a:pPr marL="285750" lvl="1" indent="-285750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  <a:buSzPct val="70000"/>
              <a:defRPr/>
            </a:pPr>
            <a:r>
              <a:rPr lang="fr-FR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ea typeface="MS PGothic" charset="0"/>
                <a:sym typeface="Wingdings"/>
              </a:rPr>
              <a:t>les épilepsies handicapantes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marL="285750" marR="0" lvl="1" indent="-28575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Membre </a:t>
            </a:r>
          </a:p>
          <a:p>
            <a:pPr marL="685800" marR="0" lvl="2" indent="-2286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bureau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GNCHR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 (handicaps rares)</a:t>
            </a:r>
          </a:p>
          <a:p>
            <a:pPr marL="685800" marR="0" lvl="2" indent="-2286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Comité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Stratégie TSA et TND</a:t>
            </a:r>
          </a:p>
          <a:p>
            <a:pPr marL="685800" marR="0" lvl="2" indent="-2286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Comité stratégique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filière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DéfiScience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 charset="0"/>
              <a:ea typeface="MS PGothic" charset="0"/>
              <a:cs typeface="+mn-cs"/>
              <a:sym typeface="Wingdings"/>
            </a:endParaRPr>
          </a:p>
          <a:p>
            <a:pPr marL="685800" marR="0" lvl="2" indent="-2286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France Assos Santé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Actions auprès des Pouvoirs Publics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CNSA, ADF, Ministères, ANSM, CIH 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6 Associations de syndromes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MS PGothic" charset="0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Soutien aux familles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Informer sur les spécificités du syndrome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Aspects médicaux et vie quotidienne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Lien Alliance Maladie Rares et Associations d’autres pays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ClrTx/>
              <a:buSzPct val="70000"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8 associations régionales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Ecoute, aide entre pairs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Représentation des usagers 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(Collectifs associatifs, ARS, Départements)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Développement de l’offre médico-sociale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 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ex. en ARA: 2 FAM et un SESSAD et des projets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charset="0"/>
              <a:ea typeface="MS PGothic" charset="0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Tx/>
              <a:buSzPct val="70000"/>
              <a:buFont typeface="Arial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Importance des réseaux régionaux et départementaux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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  <a:sym typeface="Wingdings"/>
              </a:rPr>
              <a:t>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charset="0"/>
                <a:ea typeface="MS PGothic" charset="0"/>
                <a:cs typeface="+mn-cs"/>
              </a:rPr>
              <a:t>pouvoirs publics, gestionnaires médico-sociaux, soignants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114097" y="1201687"/>
            <a:ext cx="2697772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chiffres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clés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57691"/>
              </p:ext>
            </p:extLst>
          </p:nvPr>
        </p:nvGraphicFramePr>
        <p:xfrm>
          <a:off x="888455" y="1713211"/>
          <a:ext cx="792088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fr-FR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 0-15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&gt; 15</a:t>
                      </a:r>
                      <a:r>
                        <a:rPr lang="fr-FR" sz="2400" baseline="0" dirty="0"/>
                        <a:t> ans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fr-FR" sz="2400" dirty="0"/>
                        <a:t>prévalence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0,58 %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1,06 %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0,97 %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Espace réservé du contenu 2"/>
          <p:cNvSpPr txBox="1">
            <a:spLocks/>
          </p:cNvSpPr>
          <p:nvPr/>
        </p:nvSpPr>
        <p:spPr>
          <a:xfrm>
            <a:off x="1028228" y="2813082"/>
            <a:ext cx="7522869" cy="1976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SNIIRAM – Regime General –2014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571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50 % débutent avant l'âge de 10 ans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571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prévalence augmente avec l'âge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571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maladie guérit rarement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571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L’incidence augmente rapidement après 65 ans (AVC)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898625" y="5102176"/>
            <a:ext cx="5844414" cy="845618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2400" b="1" dirty="0">
                <a:solidFill>
                  <a:srgbClr val="660066"/>
                </a:solidFill>
                <a:ea typeface="MS PGothic" charset="0"/>
              </a:rPr>
              <a:t># 700 000 enfants, adultes, personnes âgées soignés pour épilepsie en France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00AB09E-7AFD-49D9-9EEC-3D3825832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697" y="245324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660066"/>
                </a:solidFill>
              </a:rPr>
              <a:t>Les </a:t>
            </a:r>
            <a:r>
              <a:rPr lang="en-US" sz="3200" dirty="0" err="1">
                <a:solidFill>
                  <a:srgbClr val="660066"/>
                </a:solidFill>
              </a:rPr>
              <a:t>chiffres</a:t>
            </a:r>
            <a:r>
              <a:rPr lang="en-US" sz="3200" dirty="0">
                <a:solidFill>
                  <a:srgbClr val="660066"/>
                </a:solidFill>
              </a:rPr>
              <a:t> de </a:t>
            </a:r>
            <a:r>
              <a:rPr lang="en-US" sz="3200" dirty="0" err="1">
                <a:solidFill>
                  <a:srgbClr val="660066"/>
                </a:solidFill>
              </a:rPr>
              <a:t>l’assurance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maladie</a:t>
            </a:r>
            <a:r>
              <a:rPr lang="en-US" sz="3200" dirty="0">
                <a:solidFill>
                  <a:srgbClr val="660066"/>
                </a:solidFill>
              </a:rPr>
              <a:t> – Fin 2017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35635" y="1623225"/>
            <a:ext cx="3540848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Filière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soins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9578" y="5522042"/>
            <a:ext cx="8473086" cy="60145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2800" dirty="0">
                <a:solidFill>
                  <a:srgbClr val="660066"/>
                </a:solidFill>
                <a:ea typeface="MS PGothic" charset="0"/>
              </a:rPr>
              <a:t>Des avancées concrètes pour de meilleurs soins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578" y="1169344"/>
            <a:ext cx="8674422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Assurance Maladie rapport annuel produits et charges 2018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 Dénombrement des personnes épileptiques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 Propositions pour améliorer le parcours de soins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Réforme de tarification de l’EEG </a:t>
            </a: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caractérisation précise de l’épilepsie, l’acte standard n’est plus adapté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 Deux actes (adulte, enfant)  depuis octobre 2017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Parcours de soins : Inscription au programme HAS 2018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épilepsie et psy, prévu depuis 2015, pas fait. Inclus dans le parcours de soins épilepsie</a:t>
            </a:r>
          </a:p>
          <a:p>
            <a:pPr>
              <a:spcBef>
                <a:spcPts val="1200"/>
              </a:spcBef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Centre de référence épilepsies rares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À nouveau labellisé en 2017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Inclus dans la filière maladies rares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DéfiScience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ETP, Infirmiers de pratiques avancées, n° vert (Lyon), ERASME (Rennes)</a:t>
            </a:r>
          </a:p>
          <a:p>
            <a:pPr lvl="1">
              <a:spcAft>
                <a:spcPts val="200"/>
              </a:spcAft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Une écoute globale, des réponses pluridisciplinaires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D0AEC7-EE3B-44E9-83D6-A29270DA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37" y="311026"/>
            <a:ext cx="8204844" cy="800510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660066"/>
                </a:solidFill>
              </a:rPr>
              <a:t>Depuis</a:t>
            </a:r>
            <a:r>
              <a:rPr lang="en-US" sz="3200" dirty="0">
                <a:solidFill>
                  <a:srgbClr val="660066"/>
                </a:solidFill>
              </a:rPr>
              <a:t> 2015 – SFN, SFNP, CNE – </a:t>
            </a:r>
            <a:r>
              <a:rPr lang="en-US" sz="3200" dirty="0" err="1">
                <a:solidFill>
                  <a:srgbClr val="660066"/>
                </a:solidFill>
              </a:rPr>
              <a:t>mieux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soigner</a:t>
            </a:r>
            <a:endParaRPr lang="en-US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35635" y="1623225"/>
            <a:ext cx="3540848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Filière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soins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341" y="1233182"/>
            <a:ext cx="8425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HAS : Elaborer des recommandations sur le parcours de soins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Place du neurologue et du médecin généraliste, </a:t>
            </a:r>
            <a:b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selon la sévérité de la maladie, l'âge du patient et la réponse au traitement.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Rôle de l’infirmier de pratiques avancées</a:t>
            </a:r>
          </a:p>
          <a:p>
            <a:pPr>
              <a:spcBef>
                <a:spcPts val="2400"/>
              </a:spcBef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Améliorer l'accès à une expertise neurologique pour le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EEG par des infirmiers, interprétation par des neurologues. Télémédecine</a:t>
            </a:r>
          </a:p>
          <a:p>
            <a:pPr>
              <a:spcBef>
                <a:spcPts val="2400"/>
              </a:spcBef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Déterminer des organisations territoriales répondant aux besoins </a:t>
            </a:r>
          </a:p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Tenant compte des contraintes de chaque territoire.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gradation des soins en fonction des besoins du patient. Suivi de qualité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accès rapide à l’avis et aux examens spécialisés lors du diagnostic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3C6E872-6773-40CB-B6F8-3129DA624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7280"/>
            <a:ext cx="7772400" cy="966845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rgbClr val="660066"/>
                </a:solidFill>
              </a:rPr>
              <a:t>Propositions de </a:t>
            </a:r>
            <a:r>
              <a:rPr lang="en-US" sz="3200" dirty="0" err="1">
                <a:solidFill>
                  <a:srgbClr val="660066"/>
                </a:solidFill>
              </a:rPr>
              <a:t>l’assurance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maladie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482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1501" cy="68580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 rot="16200000">
            <a:off x="-1535635" y="1623225"/>
            <a:ext cx="3540848" cy="34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Les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avancées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Filière</a:t>
            </a:r>
            <a:r>
              <a:rPr kumimoji="0" lang="en-US" sz="18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soins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1259" y="2328423"/>
            <a:ext cx="8229600" cy="45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60008" y="4572126"/>
            <a:ext cx="7612102" cy="377380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SzPct val="70000"/>
            </a:pPr>
            <a:r>
              <a:rPr lang="fr-FR" sz="8000" dirty="0">
                <a:solidFill>
                  <a:srgbClr val="660066"/>
                </a:solidFill>
                <a:ea typeface="MS PGothic" charset="0"/>
              </a:rPr>
              <a:t>Un travail de fond avec la HAS et la DGOS</a:t>
            </a:r>
            <a:endParaRPr lang="fr-FR" sz="80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marL="342900" marR="0" lvl="0" indent="-342900" defTabSz="4572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MS PGothic" charset="0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793974"/>
            <a:ext cx="79564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HAS : démarrage des travaux fin 2018 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Les associations représentant les malades seront aux côtés des experts médicaux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Recommandations de bonnes pratiques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Guide Parcours de soins</a:t>
            </a:r>
          </a:p>
          <a:p>
            <a:pPr>
              <a:spcBef>
                <a:spcPts val="2400"/>
              </a:spcBef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omic Sans MS"/>
              </a:rPr>
              <a:t>La DGOS lance à l’automne auprès des ARS un audit des ressources existantes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omic Sans MS"/>
              </a:rPr>
              <a:t>Questionnaire défini avec le CNE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7B5C5ED-18BE-42DB-ADE4-3D100F6BC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801"/>
            <a:ext cx="8229599" cy="810231"/>
          </a:xfrm>
        </p:spPr>
        <p:txBody>
          <a:bodyPr>
            <a:normAutofit/>
          </a:bodyPr>
          <a:lstStyle/>
          <a:p>
            <a:pPr algn="l">
              <a:lnSpc>
                <a:spcPct val="4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660066"/>
                </a:solidFill>
              </a:rPr>
              <a:t>En </a:t>
            </a:r>
            <a:r>
              <a:rPr lang="en-US" sz="3600" dirty="0" err="1">
                <a:solidFill>
                  <a:srgbClr val="660066"/>
                </a:solidFill>
              </a:rPr>
              <a:t>cours</a:t>
            </a:r>
            <a:r>
              <a:rPr lang="en-US" sz="3600" dirty="0">
                <a:solidFill>
                  <a:srgbClr val="660066"/>
                </a:solidFill>
              </a:rPr>
              <a:t> – SFN, SFNP, CNE – </a:t>
            </a:r>
            <a:r>
              <a:rPr lang="en-US" sz="3600" dirty="0" err="1">
                <a:solidFill>
                  <a:srgbClr val="660066"/>
                </a:solidFill>
              </a:rPr>
              <a:t>mieux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 err="1">
                <a:solidFill>
                  <a:srgbClr val="660066"/>
                </a:solidFill>
              </a:rPr>
              <a:t>soigner</a:t>
            </a:r>
            <a:endParaRPr lang="en-US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860</Words>
  <Application>Microsoft Office PowerPoint</Application>
  <PresentationFormat>Affichage à l'écran (4:3)</PresentationFormat>
  <Paragraphs>246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Comic Sans MS</vt:lpstr>
      <vt:lpstr>Trebuchet MS</vt:lpstr>
      <vt:lpstr>Wingdings</vt:lpstr>
      <vt:lpstr>Office Theme</vt:lpstr>
      <vt:lpstr>1_Conception personnalisée</vt:lpstr>
      <vt:lpstr>Conception personnalisée</vt:lpstr>
      <vt:lpstr>Epilepsies Avancées des actions collectives</vt:lpstr>
      <vt:lpstr>Epilepsies  Avancées des actions collectives</vt:lpstr>
      <vt:lpstr>COMITÉ NATIONAL POUR L’ÉPILEPSIE  interlocuteur des pouvoirs publics, engage des actions concertées</vt:lpstr>
      <vt:lpstr>Présentation PowerPoint</vt:lpstr>
      <vt:lpstr>Présentation PowerPoint</vt:lpstr>
      <vt:lpstr>Les chiffres de l’assurance maladie – Fin 2017</vt:lpstr>
      <vt:lpstr>Depuis 2015 – SFN, SFNP, CNE – mieux soigner</vt:lpstr>
      <vt:lpstr>Propositions de l’assurance maladie </vt:lpstr>
      <vt:lpstr>En cours – SFN, SFNP, CNE – mieux soigner</vt:lpstr>
      <vt:lpstr>Avancées obtenues depuis 2011  Mieux prendre en compte les situations de handicap</vt:lpstr>
      <vt:lpstr>Pour obtenir une stratégie nationale</vt:lpstr>
      <vt:lpstr>5 avril 2017  colloque Épilepsies et Situations de Handicap</vt:lpstr>
      <vt:lpstr>Présentation PowerPoint</vt:lpstr>
      <vt:lpstr>Présentation PowerPoint</vt:lpstr>
      <vt:lpstr>Premier sommet national en 2018</vt:lpstr>
      <vt:lpstr>Question écrite au gouvernement n° 1912 réponse de la ministre de la santé du 18 sept 2018 </vt:lpstr>
      <vt:lpstr>Pas de plan national mais une stratégie globale</vt:lpstr>
      <vt:lpstr>Que voulons-nous obtenir?</vt:lpstr>
      <vt:lpstr>Mobilisons-nous ensemble</vt:lpstr>
      <vt:lpstr>Agissons tous ensemble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JFE Lyon Actions nationales</dc:title>
  <dc:creator>Françoise Thomas-Vialettes</dc:creator>
  <cp:lastModifiedBy>Utilisateur 1</cp:lastModifiedBy>
  <cp:revision>121</cp:revision>
  <cp:lastPrinted>2018-10-15T08:36:27Z</cp:lastPrinted>
  <dcterms:created xsi:type="dcterms:W3CDTF">2018-10-12T16:12:23Z</dcterms:created>
  <dcterms:modified xsi:type="dcterms:W3CDTF">2018-10-15T08:45:26Z</dcterms:modified>
</cp:coreProperties>
</file>